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66" r:id="rId16"/>
    <p:sldId id="27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CD8ADC-7EDA-40F1-A91F-3B71357619F1}" type="doc">
      <dgm:prSet loTypeId="urn:microsoft.com/office/officeart/2005/8/layout/hList1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ms-MY"/>
        </a:p>
      </dgm:t>
    </dgm:pt>
    <dgm:pt modelId="{C52A16A4-EFE7-4F87-995E-32B613A99B14}">
      <dgm:prSet phldrT="[Text]"/>
      <dgm:spPr/>
      <dgm:t>
        <a:bodyPr/>
        <a:lstStyle/>
        <a:p>
          <a:r>
            <a:rPr lang="en-US" dirty="0" smtClean="0"/>
            <a:t>Pemusatan kepada Masalah</a:t>
          </a:r>
          <a:endParaRPr lang="ms-MY" dirty="0"/>
        </a:p>
      </dgm:t>
    </dgm:pt>
    <dgm:pt modelId="{C0C10A8C-F5F6-4B4D-A1B0-0984AD2977D2}" type="parTrans" cxnId="{BF56D831-98F4-4EC5-BA4B-7BD2CF3740CD}">
      <dgm:prSet/>
      <dgm:spPr/>
      <dgm:t>
        <a:bodyPr/>
        <a:lstStyle/>
        <a:p>
          <a:endParaRPr lang="ms-MY"/>
        </a:p>
      </dgm:t>
    </dgm:pt>
    <dgm:pt modelId="{17BDDB03-25DB-4641-8671-2E9A482E46C5}" type="sibTrans" cxnId="{BF56D831-98F4-4EC5-BA4B-7BD2CF3740CD}">
      <dgm:prSet/>
      <dgm:spPr/>
      <dgm:t>
        <a:bodyPr/>
        <a:lstStyle/>
        <a:p>
          <a:endParaRPr lang="ms-MY"/>
        </a:p>
      </dgm:t>
    </dgm:pt>
    <dgm:pt modelId="{C976682A-0DBE-4127-A2A0-153D018E52C7}">
      <dgm:prSet phldrT="[Text]"/>
      <dgm:spPr/>
      <dgm:t>
        <a:bodyPr/>
        <a:lstStyle/>
        <a:p>
          <a:r>
            <a:rPr lang="en-US" dirty="0" smtClean="0"/>
            <a:t>Berbincang, membuat keputusan serta menyelesaikan masalah</a:t>
          </a:r>
          <a:endParaRPr lang="ms-MY" dirty="0"/>
        </a:p>
      </dgm:t>
    </dgm:pt>
    <dgm:pt modelId="{D9921255-8232-4F47-8ED5-9EA6FA4CD18F}" type="parTrans" cxnId="{9EF65FB3-D3C6-473E-84B6-61A2D2CC6AF3}">
      <dgm:prSet/>
      <dgm:spPr/>
      <dgm:t>
        <a:bodyPr/>
        <a:lstStyle/>
        <a:p>
          <a:endParaRPr lang="ms-MY"/>
        </a:p>
      </dgm:t>
    </dgm:pt>
    <dgm:pt modelId="{82B4D0B4-A80E-48C3-97D3-9E24A14B621C}" type="sibTrans" cxnId="{9EF65FB3-D3C6-473E-84B6-61A2D2CC6AF3}">
      <dgm:prSet/>
      <dgm:spPr/>
      <dgm:t>
        <a:bodyPr/>
        <a:lstStyle/>
        <a:p>
          <a:endParaRPr lang="ms-MY"/>
        </a:p>
      </dgm:t>
    </dgm:pt>
    <dgm:pt modelId="{FB352F19-F6FA-4557-8DBA-C2F5B037E880}">
      <dgm:prSet phldrT="[Text]"/>
      <dgm:spPr/>
      <dgm:t>
        <a:bodyPr/>
        <a:lstStyle/>
        <a:p>
          <a:r>
            <a:rPr lang="en-US" dirty="0" smtClean="0"/>
            <a:t>Pemusatan kepada Penerbitan</a:t>
          </a:r>
          <a:endParaRPr lang="ms-MY" dirty="0"/>
        </a:p>
      </dgm:t>
    </dgm:pt>
    <dgm:pt modelId="{B78128A4-226F-4B3A-B9A2-CDC657B162D4}" type="parTrans" cxnId="{1D72D8F1-503F-4754-97EA-3A7B3ADF2120}">
      <dgm:prSet/>
      <dgm:spPr/>
      <dgm:t>
        <a:bodyPr/>
        <a:lstStyle/>
        <a:p>
          <a:endParaRPr lang="ms-MY"/>
        </a:p>
      </dgm:t>
    </dgm:pt>
    <dgm:pt modelId="{4362FDC2-62C7-41E2-8F66-BB797DEEAD9E}" type="sibTrans" cxnId="{1D72D8F1-503F-4754-97EA-3A7B3ADF2120}">
      <dgm:prSet/>
      <dgm:spPr/>
      <dgm:t>
        <a:bodyPr/>
        <a:lstStyle/>
        <a:p>
          <a:endParaRPr lang="ms-MY"/>
        </a:p>
      </dgm:t>
    </dgm:pt>
    <dgm:pt modelId="{E090A765-337E-499E-A570-1A07E3A14BB8}">
      <dgm:prSet phldrT="[Text]"/>
      <dgm:spPr/>
      <dgm:t>
        <a:bodyPr/>
        <a:lstStyle/>
        <a:p>
          <a:r>
            <a:rPr lang="en-US" dirty="0" smtClean="0"/>
            <a:t>Berbincang membuat keputusan  untuk menghasilkan suatu projek atau penerbitan</a:t>
          </a:r>
          <a:endParaRPr lang="ms-MY" dirty="0"/>
        </a:p>
      </dgm:t>
    </dgm:pt>
    <dgm:pt modelId="{83754452-1379-4533-8FBC-C98E094743D3}" type="parTrans" cxnId="{F2922A09-65D4-4888-8F23-E3073EBFA315}">
      <dgm:prSet/>
      <dgm:spPr/>
      <dgm:t>
        <a:bodyPr/>
        <a:lstStyle/>
        <a:p>
          <a:endParaRPr lang="ms-MY"/>
        </a:p>
      </dgm:t>
    </dgm:pt>
    <dgm:pt modelId="{64082033-3C19-4068-8811-3BF07FD46B2D}" type="sibTrans" cxnId="{F2922A09-65D4-4888-8F23-E3073EBFA315}">
      <dgm:prSet/>
      <dgm:spPr/>
      <dgm:t>
        <a:bodyPr/>
        <a:lstStyle/>
        <a:p>
          <a:endParaRPr lang="ms-MY"/>
        </a:p>
      </dgm:t>
    </dgm:pt>
    <dgm:pt modelId="{A95AB217-B960-4F20-94D1-0F93B00F5A48}">
      <dgm:prSet/>
      <dgm:spPr/>
      <dgm:t>
        <a:bodyPr/>
        <a:lstStyle/>
        <a:p>
          <a:r>
            <a:rPr lang="en-US" dirty="0" smtClean="0"/>
            <a:t>Contoh: Vandalisme harta benda sekolah </a:t>
          </a:r>
          <a:endParaRPr lang="ms-MY" dirty="0"/>
        </a:p>
      </dgm:t>
    </dgm:pt>
    <dgm:pt modelId="{25ED9C77-F845-4E27-93EF-D4F05669576F}" type="parTrans" cxnId="{30A83863-81BA-4B28-A3D5-7CDF7ACF2BD5}">
      <dgm:prSet/>
      <dgm:spPr/>
      <dgm:t>
        <a:bodyPr/>
        <a:lstStyle/>
        <a:p>
          <a:endParaRPr lang="ms-MY"/>
        </a:p>
      </dgm:t>
    </dgm:pt>
    <dgm:pt modelId="{E9E71A1F-37DA-4897-B928-13DC0A268159}" type="sibTrans" cxnId="{30A83863-81BA-4B28-A3D5-7CDF7ACF2BD5}">
      <dgm:prSet/>
      <dgm:spPr/>
      <dgm:t>
        <a:bodyPr/>
        <a:lstStyle/>
        <a:p>
          <a:endParaRPr lang="ms-MY"/>
        </a:p>
      </dgm:t>
    </dgm:pt>
    <dgm:pt modelId="{878B2E98-016E-4C44-856E-E9442C7EABCB}">
      <dgm:prSet/>
      <dgm:spPr/>
      <dgm:t>
        <a:bodyPr/>
        <a:lstStyle/>
        <a:p>
          <a:r>
            <a:rPr lang="en-US" dirty="0" smtClean="0"/>
            <a:t>Contoh: Menerbitkan rancangan televisyen</a:t>
          </a:r>
          <a:endParaRPr lang="ms-MY" dirty="0"/>
        </a:p>
      </dgm:t>
    </dgm:pt>
    <dgm:pt modelId="{E8B78F5A-C5BE-4DF7-B9A2-76C2513CABCC}" type="parTrans" cxnId="{188F217D-F114-4881-B97B-A306E81C1602}">
      <dgm:prSet/>
      <dgm:spPr/>
      <dgm:t>
        <a:bodyPr/>
        <a:lstStyle/>
        <a:p>
          <a:endParaRPr lang="ms-MY"/>
        </a:p>
      </dgm:t>
    </dgm:pt>
    <dgm:pt modelId="{1DC7A21D-87BC-4CA1-86FA-B189EC95733A}" type="sibTrans" cxnId="{188F217D-F114-4881-B97B-A306E81C1602}">
      <dgm:prSet/>
      <dgm:spPr/>
      <dgm:t>
        <a:bodyPr/>
        <a:lstStyle/>
        <a:p>
          <a:endParaRPr lang="ms-MY"/>
        </a:p>
      </dgm:t>
    </dgm:pt>
    <dgm:pt modelId="{7AF40CBE-F6F6-40DE-A46E-8DEDEE2C1049}" type="pres">
      <dgm:prSet presAssocID="{1BCD8ADC-7EDA-40F1-A91F-3B71357619F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ms-MY"/>
        </a:p>
      </dgm:t>
    </dgm:pt>
    <dgm:pt modelId="{4559946E-102E-43AF-A8E7-F75BB192FDAE}" type="pres">
      <dgm:prSet presAssocID="{C52A16A4-EFE7-4F87-995E-32B613A99B14}" presName="composite" presStyleCnt="0"/>
      <dgm:spPr/>
    </dgm:pt>
    <dgm:pt modelId="{640A0D13-BF38-4A61-9F84-3F7200387C4A}" type="pres">
      <dgm:prSet presAssocID="{C52A16A4-EFE7-4F87-995E-32B613A99B14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ms-MY"/>
        </a:p>
      </dgm:t>
    </dgm:pt>
    <dgm:pt modelId="{2803DAFA-96A5-4252-A171-F3EBF31B8571}" type="pres">
      <dgm:prSet presAssocID="{C52A16A4-EFE7-4F87-995E-32B613A99B14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ms-MY"/>
        </a:p>
      </dgm:t>
    </dgm:pt>
    <dgm:pt modelId="{BD0FBEF3-CB0F-4039-9E3F-BA2363DB4C8B}" type="pres">
      <dgm:prSet presAssocID="{17BDDB03-25DB-4641-8671-2E9A482E46C5}" presName="space" presStyleCnt="0"/>
      <dgm:spPr/>
    </dgm:pt>
    <dgm:pt modelId="{42E44C65-F8ED-4ECB-829D-2E3762B89B7C}" type="pres">
      <dgm:prSet presAssocID="{FB352F19-F6FA-4557-8DBA-C2F5B037E880}" presName="composite" presStyleCnt="0"/>
      <dgm:spPr/>
    </dgm:pt>
    <dgm:pt modelId="{6123C2AC-9EC1-44BD-83BE-3E3DC6810EF4}" type="pres">
      <dgm:prSet presAssocID="{FB352F19-F6FA-4557-8DBA-C2F5B037E88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ms-MY"/>
        </a:p>
      </dgm:t>
    </dgm:pt>
    <dgm:pt modelId="{9D86D21B-E8E2-46DC-A46B-2ABF5371411E}" type="pres">
      <dgm:prSet presAssocID="{FB352F19-F6FA-4557-8DBA-C2F5B037E880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ms-MY"/>
        </a:p>
      </dgm:t>
    </dgm:pt>
  </dgm:ptLst>
  <dgm:cxnLst>
    <dgm:cxn modelId="{6588FB23-700D-4E36-89B0-B71BDF80B4E4}" type="presOf" srcId="{E090A765-337E-499E-A570-1A07E3A14BB8}" destId="{9D86D21B-E8E2-46DC-A46B-2ABF5371411E}" srcOrd="0" destOrd="0" presId="urn:microsoft.com/office/officeart/2005/8/layout/hList1"/>
    <dgm:cxn modelId="{22192F0A-D380-4AA7-9090-1556848EC8EA}" type="presOf" srcId="{C976682A-0DBE-4127-A2A0-153D018E52C7}" destId="{2803DAFA-96A5-4252-A171-F3EBF31B8571}" srcOrd="0" destOrd="0" presId="urn:microsoft.com/office/officeart/2005/8/layout/hList1"/>
    <dgm:cxn modelId="{0AF1A913-C6D2-477D-AD4A-269CBCCAB641}" type="presOf" srcId="{A95AB217-B960-4F20-94D1-0F93B00F5A48}" destId="{2803DAFA-96A5-4252-A171-F3EBF31B8571}" srcOrd="0" destOrd="1" presId="urn:microsoft.com/office/officeart/2005/8/layout/hList1"/>
    <dgm:cxn modelId="{188F217D-F114-4881-B97B-A306E81C1602}" srcId="{FB352F19-F6FA-4557-8DBA-C2F5B037E880}" destId="{878B2E98-016E-4C44-856E-E9442C7EABCB}" srcOrd="1" destOrd="0" parTransId="{E8B78F5A-C5BE-4DF7-B9A2-76C2513CABCC}" sibTransId="{1DC7A21D-87BC-4CA1-86FA-B189EC95733A}"/>
    <dgm:cxn modelId="{D401E9BD-8CBB-45EF-98D7-E984ECB7A422}" type="presOf" srcId="{878B2E98-016E-4C44-856E-E9442C7EABCB}" destId="{9D86D21B-E8E2-46DC-A46B-2ABF5371411E}" srcOrd="0" destOrd="1" presId="urn:microsoft.com/office/officeart/2005/8/layout/hList1"/>
    <dgm:cxn modelId="{9EF65FB3-D3C6-473E-84B6-61A2D2CC6AF3}" srcId="{C52A16A4-EFE7-4F87-995E-32B613A99B14}" destId="{C976682A-0DBE-4127-A2A0-153D018E52C7}" srcOrd="0" destOrd="0" parTransId="{D9921255-8232-4F47-8ED5-9EA6FA4CD18F}" sibTransId="{82B4D0B4-A80E-48C3-97D3-9E24A14B621C}"/>
    <dgm:cxn modelId="{0C6E81B7-6227-445B-96CC-FCFB4AC7BD2A}" type="presOf" srcId="{FB352F19-F6FA-4557-8DBA-C2F5B037E880}" destId="{6123C2AC-9EC1-44BD-83BE-3E3DC6810EF4}" srcOrd="0" destOrd="0" presId="urn:microsoft.com/office/officeart/2005/8/layout/hList1"/>
    <dgm:cxn modelId="{30A83863-81BA-4B28-A3D5-7CDF7ACF2BD5}" srcId="{C52A16A4-EFE7-4F87-995E-32B613A99B14}" destId="{A95AB217-B960-4F20-94D1-0F93B00F5A48}" srcOrd="1" destOrd="0" parTransId="{25ED9C77-F845-4E27-93EF-D4F05669576F}" sibTransId="{E9E71A1F-37DA-4897-B928-13DC0A268159}"/>
    <dgm:cxn modelId="{F87EEED4-7172-45B5-9BFF-25CFDD0B7B0B}" type="presOf" srcId="{C52A16A4-EFE7-4F87-995E-32B613A99B14}" destId="{640A0D13-BF38-4A61-9F84-3F7200387C4A}" srcOrd="0" destOrd="0" presId="urn:microsoft.com/office/officeart/2005/8/layout/hList1"/>
    <dgm:cxn modelId="{48B5FA72-7A49-4A7A-AABA-D779899EBFC2}" type="presOf" srcId="{1BCD8ADC-7EDA-40F1-A91F-3B71357619F1}" destId="{7AF40CBE-F6F6-40DE-A46E-8DEDEE2C1049}" srcOrd="0" destOrd="0" presId="urn:microsoft.com/office/officeart/2005/8/layout/hList1"/>
    <dgm:cxn modelId="{BF56D831-98F4-4EC5-BA4B-7BD2CF3740CD}" srcId="{1BCD8ADC-7EDA-40F1-A91F-3B71357619F1}" destId="{C52A16A4-EFE7-4F87-995E-32B613A99B14}" srcOrd="0" destOrd="0" parTransId="{C0C10A8C-F5F6-4B4D-A1B0-0984AD2977D2}" sibTransId="{17BDDB03-25DB-4641-8671-2E9A482E46C5}"/>
    <dgm:cxn modelId="{1D72D8F1-503F-4754-97EA-3A7B3ADF2120}" srcId="{1BCD8ADC-7EDA-40F1-A91F-3B71357619F1}" destId="{FB352F19-F6FA-4557-8DBA-C2F5B037E880}" srcOrd="1" destOrd="0" parTransId="{B78128A4-226F-4B3A-B9A2-CDC657B162D4}" sibTransId="{4362FDC2-62C7-41E2-8F66-BB797DEEAD9E}"/>
    <dgm:cxn modelId="{F2922A09-65D4-4888-8F23-E3073EBFA315}" srcId="{FB352F19-F6FA-4557-8DBA-C2F5B037E880}" destId="{E090A765-337E-499E-A570-1A07E3A14BB8}" srcOrd="0" destOrd="0" parTransId="{83754452-1379-4533-8FBC-C98E094743D3}" sibTransId="{64082033-3C19-4068-8811-3BF07FD46B2D}"/>
    <dgm:cxn modelId="{105AE269-5AD6-4358-A264-937321B2E013}" type="presParOf" srcId="{7AF40CBE-F6F6-40DE-A46E-8DEDEE2C1049}" destId="{4559946E-102E-43AF-A8E7-F75BB192FDAE}" srcOrd="0" destOrd="0" presId="urn:microsoft.com/office/officeart/2005/8/layout/hList1"/>
    <dgm:cxn modelId="{F762D474-CA8E-4DA1-845F-4CA151B9B9FA}" type="presParOf" srcId="{4559946E-102E-43AF-A8E7-F75BB192FDAE}" destId="{640A0D13-BF38-4A61-9F84-3F7200387C4A}" srcOrd="0" destOrd="0" presId="urn:microsoft.com/office/officeart/2005/8/layout/hList1"/>
    <dgm:cxn modelId="{25FB419A-465C-46E0-8095-6DDAAA462D3A}" type="presParOf" srcId="{4559946E-102E-43AF-A8E7-F75BB192FDAE}" destId="{2803DAFA-96A5-4252-A171-F3EBF31B8571}" srcOrd="1" destOrd="0" presId="urn:microsoft.com/office/officeart/2005/8/layout/hList1"/>
    <dgm:cxn modelId="{54C9BBF4-F255-4588-937F-516CAE4C85A9}" type="presParOf" srcId="{7AF40CBE-F6F6-40DE-A46E-8DEDEE2C1049}" destId="{BD0FBEF3-CB0F-4039-9E3F-BA2363DB4C8B}" srcOrd="1" destOrd="0" presId="urn:microsoft.com/office/officeart/2005/8/layout/hList1"/>
    <dgm:cxn modelId="{B0D2B13A-12F9-4DF2-AF59-A1EE0472C849}" type="presParOf" srcId="{7AF40CBE-F6F6-40DE-A46E-8DEDEE2C1049}" destId="{42E44C65-F8ED-4ECB-829D-2E3762B89B7C}" srcOrd="2" destOrd="0" presId="urn:microsoft.com/office/officeart/2005/8/layout/hList1"/>
    <dgm:cxn modelId="{6A184D5E-57B8-42AC-92EC-B278E9293572}" type="presParOf" srcId="{42E44C65-F8ED-4ECB-829D-2E3762B89B7C}" destId="{6123C2AC-9EC1-44BD-83BE-3E3DC6810EF4}" srcOrd="0" destOrd="0" presId="urn:microsoft.com/office/officeart/2005/8/layout/hList1"/>
    <dgm:cxn modelId="{449A1CD5-3484-422D-B7BD-464C34BDB4E1}" type="presParOf" srcId="{42E44C65-F8ED-4ECB-829D-2E3762B89B7C}" destId="{9D86D21B-E8E2-46DC-A46B-2ABF5371411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0A0D13-BF38-4A61-9F84-3F7200387C4A}">
      <dsp:nvSpPr>
        <dsp:cNvPr id="0" name=""/>
        <dsp:cNvSpPr/>
      </dsp:nvSpPr>
      <dsp:spPr>
        <a:xfrm>
          <a:off x="41" y="39650"/>
          <a:ext cx="4005830" cy="113670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0472" tIns="125984" rIns="220472" bIns="125984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Pemusatan kepada Masalah</a:t>
          </a:r>
          <a:endParaRPr lang="ms-MY" sz="3100" kern="1200" dirty="0"/>
        </a:p>
      </dsp:txBody>
      <dsp:txXfrm>
        <a:off x="41" y="39650"/>
        <a:ext cx="4005830" cy="1136701"/>
      </dsp:txXfrm>
    </dsp:sp>
    <dsp:sp modelId="{2803DAFA-96A5-4252-A171-F3EBF31B8571}">
      <dsp:nvSpPr>
        <dsp:cNvPr id="0" name=""/>
        <dsp:cNvSpPr/>
      </dsp:nvSpPr>
      <dsp:spPr>
        <a:xfrm>
          <a:off x="41" y="1176352"/>
          <a:ext cx="4005830" cy="4427599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354" tIns="165354" rIns="220472" bIns="248031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Berbincang, membuat keputusan serta menyelesaikan masalah</a:t>
          </a:r>
          <a:endParaRPr lang="ms-MY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Contoh: Vandalisme harta benda sekolah </a:t>
          </a:r>
          <a:endParaRPr lang="ms-MY" sz="3100" kern="1200" dirty="0"/>
        </a:p>
      </dsp:txBody>
      <dsp:txXfrm>
        <a:off x="41" y="1176352"/>
        <a:ext cx="4005830" cy="4427599"/>
      </dsp:txXfrm>
    </dsp:sp>
    <dsp:sp modelId="{6123C2AC-9EC1-44BD-83BE-3E3DC6810EF4}">
      <dsp:nvSpPr>
        <dsp:cNvPr id="0" name=""/>
        <dsp:cNvSpPr/>
      </dsp:nvSpPr>
      <dsp:spPr>
        <a:xfrm>
          <a:off x="4566688" y="39650"/>
          <a:ext cx="4005830" cy="1136701"/>
        </a:xfrm>
        <a:prstGeom prst="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0472" tIns="125984" rIns="220472" bIns="125984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Pemusatan kepada Penerbitan</a:t>
          </a:r>
          <a:endParaRPr lang="ms-MY" sz="3100" kern="1200" dirty="0"/>
        </a:p>
      </dsp:txBody>
      <dsp:txXfrm>
        <a:off x="4566688" y="39650"/>
        <a:ext cx="4005830" cy="1136701"/>
      </dsp:txXfrm>
    </dsp:sp>
    <dsp:sp modelId="{9D86D21B-E8E2-46DC-A46B-2ABF5371411E}">
      <dsp:nvSpPr>
        <dsp:cNvPr id="0" name=""/>
        <dsp:cNvSpPr/>
      </dsp:nvSpPr>
      <dsp:spPr>
        <a:xfrm>
          <a:off x="4566688" y="1176352"/>
          <a:ext cx="4005830" cy="4427599"/>
        </a:xfrm>
        <a:prstGeom prst="rect">
          <a:avLst/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354" tIns="165354" rIns="220472" bIns="248031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Berbincang membuat keputusan  untuk menghasilkan suatu projek atau penerbitan</a:t>
          </a:r>
          <a:endParaRPr lang="ms-MY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Contoh: Menerbitkan rancangan televisyen</a:t>
          </a:r>
          <a:endParaRPr lang="ms-MY" sz="3100" kern="1200" dirty="0"/>
        </a:p>
      </dsp:txBody>
      <dsp:txXfrm>
        <a:off x="4566688" y="1176352"/>
        <a:ext cx="4005830" cy="44275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ms-MY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1BC662-21B5-4FD2-9572-87A852D42903}" type="datetimeFigureOut">
              <a:rPr lang="ms-MY" smtClean="0"/>
              <a:t>10/04/2017</a:t>
            </a:fld>
            <a:endParaRPr lang="ms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ms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83A4C8-AEFF-4485-BA33-BE18EC06F153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6813922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752600"/>
            <a:ext cx="9144000" cy="1470025"/>
          </a:xfrm>
        </p:spPr>
        <p:txBody>
          <a:bodyPr>
            <a:noAutofit/>
          </a:bodyPr>
          <a:lstStyle/>
          <a:p>
            <a:r>
              <a:rPr lang="en-MY" sz="5400" dirty="0" smtClean="0">
                <a:latin typeface="AR ESSENCE" pitchFamily="2" charset="0"/>
              </a:rPr>
              <a:t>EDUP3033</a:t>
            </a:r>
            <a:br>
              <a:rPr lang="en-MY" sz="5400" dirty="0" smtClean="0">
                <a:latin typeface="AR ESSENCE" pitchFamily="2" charset="0"/>
              </a:rPr>
            </a:br>
            <a:r>
              <a:rPr lang="en-MY" sz="5400" dirty="0" smtClean="0">
                <a:latin typeface="AR ESSENCE" pitchFamily="2" charset="0"/>
              </a:rPr>
              <a:t> MURID DAN PEMBELAJARAN</a:t>
            </a:r>
            <a:endParaRPr lang="ms-MY" sz="5400" dirty="0">
              <a:latin typeface="AR ESSENCE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657600"/>
            <a:ext cx="9144000" cy="3200400"/>
          </a:xfrm>
        </p:spPr>
        <p:txBody>
          <a:bodyPr>
            <a:normAutofit fontScale="62500" lnSpcReduction="20000"/>
          </a:bodyPr>
          <a:lstStyle/>
          <a:p>
            <a:r>
              <a:rPr lang="en-MY" b="1" dirty="0" smtClean="0">
                <a:solidFill>
                  <a:schemeClr val="tx1"/>
                </a:solidFill>
                <a:latin typeface="AR JULIAN" pitchFamily="2" charset="0"/>
              </a:rPr>
              <a:t>DISEDIAKAN OLEH:</a:t>
            </a:r>
          </a:p>
          <a:p>
            <a:endParaRPr lang="en-MY" b="1" dirty="0" smtClean="0">
              <a:solidFill>
                <a:schemeClr val="tx1"/>
              </a:solidFill>
              <a:latin typeface="AR JULIAN" pitchFamily="2" charset="0"/>
            </a:endParaRPr>
          </a:p>
          <a:p>
            <a:r>
              <a:rPr lang="en-MY" dirty="0">
                <a:solidFill>
                  <a:schemeClr val="tx1"/>
                </a:solidFill>
                <a:latin typeface="AR JULIAN" pitchFamily="2" charset="0"/>
              </a:rPr>
              <a:t>NUR </a:t>
            </a:r>
            <a:r>
              <a:rPr lang="en-MY" dirty="0" smtClean="0">
                <a:solidFill>
                  <a:schemeClr val="tx1"/>
                </a:solidFill>
                <a:latin typeface="AR JULIAN" pitchFamily="2" charset="0"/>
              </a:rPr>
              <a:t>BALQIS </a:t>
            </a:r>
            <a:r>
              <a:rPr lang="en-MY" dirty="0">
                <a:solidFill>
                  <a:schemeClr val="tx1"/>
                </a:solidFill>
                <a:latin typeface="AR JULIAN" pitchFamily="2" charset="0"/>
              </a:rPr>
              <a:t>BINTI MOHD </a:t>
            </a:r>
            <a:r>
              <a:rPr lang="en-MY" dirty="0" smtClean="0">
                <a:solidFill>
                  <a:schemeClr val="tx1"/>
                </a:solidFill>
                <a:latin typeface="AR JULIAN" pitchFamily="2" charset="0"/>
              </a:rPr>
              <a:t>RIDHUAN</a:t>
            </a:r>
          </a:p>
          <a:p>
            <a:r>
              <a:rPr lang="en-MY" dirty="0">
                <a:solidFill>
                  <a:schemeClr val="tx1"/>
                </a:solidFill>
                <a:latin typeface="AR JULIAN" pitchFamily="2" charset="0"/>
              </a:rPr>
              <a:t>MUHAMMAD AIRIL BIN MOHAMAD </a:t>
            </a:r>
            <a:r>
              <a:rPr lang="en-MY" dirty="0" smtClean="0">
                <a:solidFill>
                  <a:schemeClr val="tx1"/>
                </a:solidFill>
                <a:latin typeface="AR JULIAN" pitchFamily="2" charset="0"/>
              </a:rPr>
              <a:t>ARIFIN</a:t>
            </a:r>
          </a:p>
          <a:p>
            <a:r>
              <a:rPr lang="en-MY" dirty="0" smtClean="0">
                <a:solidFill>
                  <a:schemeClr val="tx1"/>
                </a:solidFill>
                <a:latin typeface="AR JULIAN" pitchFamily="2" charset="0"/>
              </a:rPr>
              <a:t>MOHD SIDDIQ BIN ABDUL AZIZ</a:t>
            </a:r>
          </a:p>
          <a:p>
            <a:endParaRPr lang="en-MY" dirty="0" smtClean="0">
              <a:solidFill>
                <a:schemeClr val="tx1"/>
              </a:solidFill>
              <a:latin typeface="AR JULIAN" pitchFamily="2" charset="0"/>
            </a:endParaRPr>
          </a:p>
          <a:p>
            <a:r>
              <a:rPr lang="en-MY" b="1" dirty="0" smtClean="0">
                <a:solidFill>
                  <a:schemeClr val="tx1"/>
                </a:solidFill>
                <a:latin typeface="AR JULIAN" pitchFamily="2" charset="0"/>
              </a:rPr>
              <a:t>PENSYARAH:</a:t>
            </a:r>
          </a:p>
          <a:p>
            <a:r>
              <a:rPr lang="en-MY" dirty="0" smtClean="0">
                <a:solidFill>
                  <a:schemeClr val="tx1"/>
                </a:solidFill>
                <a:latin typeface="AR JULIAN" pitchFamily="2" charset="0"/>
              </a:rPr>
              <a:t>DR. SAJAP BIN MASWAN</a:t>
            </a:r>
          </a:p>
          <a:p>
            <a:endParaRPr lang="en-MY" dirty="0"/>
          </a:p>
          <a:p>
            <a:r>
              <a:rPr lang="en-MY" dirty="0" err="1" smtClean="0">
                <a:solidFill>
                  <a:schemeClr val="tx2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Menganalisis</a:t>
            </a:r>
            <a:r>
              <a:rPr lang="en-MY" dirty="0">
                <a:solidFill>
                  <a:schemeClr val="tx2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en-MY" dirty="0" err="1" smtClean="0">
                <a:solidFill>
                  <a:schemeClr val="tx2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kaedah</a:t>
            </a:r>
            <a:r>
              <a:rPr lang="en-MY" dirty="0" smtClean="0">
                <a:solidFill>
                  <a:schemeClr val="tx2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en-MY" dirty="0" err="1" smtClean="0">
                <a:solidFill>
                  <a:schemeClr val="tx2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pengajaran</a:t>
            </a:r>
            <a:r>
              <a:rPr lang="en-MY" dirty="0" smtClean="0">
                <a:solidFill>
                  <a:schemeClr val="tx2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en-MY" dirty="0" err="1" smtClean="0">
                <a:solidFill>
                  <a:schemeClr val="tx2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sumbang</a:t>
            </a:r>
            <a:r>
              <a:rPr lang="en-MY" dirty="0" smtClean="0">
                <a:solidFill>
                  <a:schemeClr val="tx2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saran </a:t>
            </a:r>
            <a:r>
              <a:rPr lang="en-MY" dirty="0" err="1" smtClean="0">
                <a:solidFill>
                  <a:schemeClr val="tx2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dan</a:t>
            </a:r>
            <a:r>
              <a:rPr lang="en-MY" dirty="0" smtClean="0">
                <a:solidFill>
                  <a:schemeClr val="tx2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en-MY" dirty="0" err="1" smtClean="0">
                <a:solidFill>
                  <a:schemeClr val="tx2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penyelesaian</a:t>
            </a:r>
            <a:r>
              <a:rPr lang="en-MY" dirty="0" smtClean="0">
                <a:solidFill>
                  <a:schemeClr val="tx2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en-MY" dirty="0" err="1" smtClean="0">
                <a:solidFill>
                  <a:schemeClr val="tx2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masalah</a:t>
            </a:r>
            <a:endParaRPr lang="ms-MY" dirty="0">
              <a:solidFill>
                <a:schemeClr val="tx2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</p:txBody>
      </p:sp>
      <p:pic>
        <p:nvPicPr>
          <p:cNvPr id="1026" name="Picture 2" descr="C:\Users\user\Desktop\bann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-1"/>
            <a:ext cx="9220200" cy="1471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7768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 JULIAN" pitchFamily="2" charset="0"/>
              </a:rPr>
              <a:t>Fasa 1: Orientasi</a:t>
            </a:r>
            <a:endParaRPr lang="ms-MY" dirty="0">
              <a:latin typeface="AR JULI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Mengemukakan topik yang ingin diajar</a:t>
            </a:r>
          </a:p>
          <a:p>
            <a:r>
              <a:rPr lang="en-US" sz="3600" dirty="0" smtClean="0"/>
              <a:t>Menerangkan konsep dalam simulasi (jika pengalaman pertama)</a:t>
            </a:r>
          </a:p>
          <a:p>
            <a:r>
              <a:rPr lang="en-US" sz="3600" dirty="0" smtClean="0"/>
              <a:t>Gambaran umum permainan tersebut</a:t>
            </a:r>
            <a:endParaRPr lang="ms-MY" sz="3600" dirty="0"/>
          </a:p>
        </p:txBody>
      </p:sp>
    </p:spTree>
    <p:extLst>
      <p:ext uri="{BB962C8B-B14F-4D97-AF65-F5344CB8AC3E}">
        <p14:creationId xmlns:p14="http://schemas.microsoft.com/office/powerpoint/2010/main" val="1643151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 JULIAN" pitchFamily="2" charset="0"/>
              </a:rPr>
              <a:t>Fasa 2: Latihan Peserta</a:t>
            </a:r>
            <a:endParaRPr lang="ms-MY" dirty="0">
              <a:latin typeface="AR JULI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89119"/>
            <a:ext cx="8686800" cy="4525963"/>
          </a:xfrm>
        </p:spPr>
        <p:txBody>
          <a:bodyPr>
            <a:noAutofit/>
          </a:bodyPr>
          <a:lstStyle/>
          <a:p>
            <a:r>
              <a:rPr lang="en-US" sz="3600" dirty="0" smtClean="0"/>
              <a:t>Melibatkan murid untuk mulakan simulasi</a:t>
            </a:r>
          </a:p>
          <a:p>
            <a:r>
              <a:rPr lang="en-US" sz="3600" dirty="0" smtClean="0"/>
              <a:t>Guru memperkenalkan peraturan, peranan, prosedur, cara mendapat skor, jenis keputusan yang perlu dibuat dan matlamat simulasi</a:t>
            </a:r>
          </a:p>
          <a:p>
            <a:r>
              <a:rPr lang="en-US" sz="3600" dirty="0" smtClean="0"/>
              <a:t>Guru mengagihkan peranan kepada murid</a:t>
            </a:r>
            <a:endParaRPr lang="ms-MY" sz="3600" dirty="0"/>
          </a:p>
        </p:txBody>
      </p:sp>
    </p:spTree>
    <p:extLst>
      <p:ext uri="{BB962C8B-B14F-4D97-AF65-F5344CB8AC3E}">
        <p14:creationId xmlns:p14="http://schemas.microsoft.com/office/powerpoint/2010/main" val="1602384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 JULIAN" pitchFamily="2" charset="0"/>
              </a:rPr>
              <a:t>Fasa 3: Proses Simulasi</a:t>
            </a:r>
            <a:endParaRPr lang="ms-MY" dirty="0">
              <a:latin typeface="AR JULI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Melibatkan murid dalam simulasi</a:t>
            </a:r>
          </a:p>
          <a:p>
            <a:r>
              <a:rPr lang="en-US" sz="3600" dirty="0" smtClean="0"/>
              <a:t>Guru berperanan sebagai pengadil dan jurulatih</a:t>
            </a:r>
          </a:p>
          <a:p>
            <a:r>
              <a:rPr lang="en-US" sz="3600" dirty="0" smtClean="0"/>
              <a:t>Permainan boleh diberhentikan untuk murid mendapatkan maklum balas, menilai prestasi dan keputusan dan memperjelas salah tanggapan</a:t>
            </a:r>
            <a:endParaRPr lang="ms-MY" sz="3600" dirty="0"/>
          </a:p>
        </p:txBody>
      </p:sp>
    </p:spTree>
    <p:extLst>
      <p:ext uri="{BB962C8B-B14F-4D97-AF65-F5344CB8AC3E}">
        <p14:creationId xmlns:p14="http://schemas.microsoft.com/office/powerpoint/2010/main" val="30676581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 JULIAN" pitchFamily="2" charset="0"/>
              </a:rPr>
              <a:t>Fasa 4: Perbincangan</a:t>
            </a:r>
            <a:endParaRPr lang="ms-MY" dirty="0">
              <a:latin typeface="AR JULI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Perbincangan tentang hasil pembelajaran, proses simulasi dan banding beza simulasi dengan dunia sebenar, hubung kait aktiviti dengan kandungan pelajaran serta mereka semula simulasi</a:t>
            </a:r>
            <a:endParaRPr lang="ms-MY" sz="3600" dirty="0"/>
          </a:p>
        </p:txBody>
      </p:sp>
    </p:spTree>
    <p:extLst>
      <p:ext uri="{BB962C8B-B14F-4D97-AF65-F5344CB8AC3E}">
        <p14:creationId xmlns:p14="http://schemas.microsoft.com/office/powerpoint/2010/main" val="41743260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6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AR JULIAN" pitchFamily="2" charset="0"/>
              </a:rPr>
              <a:t>Contoh-contoh Simulasi</a:t>
            </a:r>
            <a:endParaRPr lang="ms-MY" dirty="0">
              <a:latin typeface="AR JULIAN" pitchFamily="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5720" y="1142984"/>
          <a:ext cx="8572560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3436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ms-MY" dirty="0"/>
          </a:p>
        </p:txBody>
      </p:sp>
      <p:sp>
        <p:nvSpPr>
          <p:cNvPr id="4" name="Rounded Rectangle 3"/>
          <p:cNvSpPr/>
          <p:nvPr/>
        </p:nvSpPr>
        <p:spPr>
          <a:xfrm>
            <a:off x="785786" y="1928802"/>
            <a:ext cx="7715304" cy="35719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Dalam pengajaran model simulasi, terdapat empat fasa iaitu orientasi, latihan peserta, proses simulasi dan perbincangan.</a:t>
            </a:r>
          </a:p>
          <a:p>
            <a:endParaRPr lang="en-US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Joyce </a:t>
            </a:r>
            <a:r>
              <a:rPr lang="en-US" sz="32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et al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., 2011 </a:t>
            </a:r>
            <a:endParaRPr lang="ms-MY" sz="3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2273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smtClean="0">
                <a:latin typeface="AR JULIAN" pitchFamily="2" charset="0"/>
              </a:rPr>
              <a:t>RUJUKAN</a:t>
            </a:r>
            <a:endParaRPr lang="ms-MY" dirty="0">
              <a:latin typeface="AR JULI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 err="1"/>
              <a:t>Baharom</a:t>
            </a:r>
            <a:r>
              <a:rPr lang="en-US" dirty="0"/>
              <a:t>, H. N. (2010). </a:t>
            </a:r>
            <a:r>
              <a:rPr lang="en-US" i="1" dirty="0" err="1"/>
              <a:t>Kamus</a:t>
            </a:r>
            <a:r>
              <a:rPr lang="en-US" i="1" dirty="0"/>
              <a:t> </a:t>
            </a:r>
            <a:r>
              <a:rPr lang="en-US" i="1" dirty="0" err="1"/>
              <a:t>Dewan</a:t>
            </a:r>
            <a:r>
              <a:rPr lang="en-US" i="1" dirty="0"/>
              <a:t> </a:t>
            </a:r>
            <a:r>
              <a:rPr lang="en-US" i="1" dirty="0" err="1"/>
              <a:t>Edisi</a:t>
            </a:r>
            <a:r>
              <a:rPr lang="en-US" i="1" dirty="0"/>
              <a:t> </a:t>
            </a:r>
            <a:r>
              <a:rPr lang="en-US" i="1" dirty="0" err="1"/>
              <a:t>Keempat</a:t>
            </a:r>
            <a:r>
              <a:rPr lang="en-US" i="1" dirty="0"/>
              <a:t>.</a:t>
            </a:r>
            <a:r>
              <a:rPr lang="en-US" dirty="0"/>
              <a:t> </a:t>
            </a:r>
            <a:r>
              <a:rPr lang="en-US" dirty="0" err="1"/>
              <a:t>Ampang</a:t>
            </a:r>
            <a:r>
              <a:rPr lang="en-US" dirty="0"/>
              <a:t>: </a:t>
            </a:r>
            <a:r>
              <a:rPr lang="en-US" dirty="0" err="1"/>
              <a:t>Dewan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Pustaka</a:t>
            </a:r>
            <a:r>
              <a:rPr lang="en-US" dirty="0"/>
              <a:t>.</a:t>
            </a:r>
            <a:endParaRPr lang="ms-MY" dirty="0"/>
          </a:p>
          <a:p>
            <a:pPr algn="just"/>
            <a:r>
              <a:rPr lang="en-US" dirty="0"/>
              <a:t>DR. </a:t>
            </a:r>
            <a:r>
              <a:rPr lang="en-US" dirty="0" err="1"/>
              <a:t>Faridah</a:t>
            </a:r>
            <a:r>
              <a:rPr lang="en-US" dirty="0"/>
              <a:t> </a:t>
            </a:r>
            <a:r>
              <a:rPr lang="en-US" dirty="0" err="1"/>
              <a:t>Nazir</a:t>
            </a:r>
            <a:r>
              <a:rPr lang="en-US" dirty="0"/>
              <a:t>, N. M. (2014). </a:t>
            </a:r>
            <a:r>
              <a:rPr lang="en-US" i="1" dirty="0" err="1"/>
              <a:t>Perkembangan</a:t>
            </a:r>
            <a:r>
              <a:rPr lang="en-US" i="1" dirty="0"/>
              <a:t> </a:t>
            </a:r>
            <a:r>
              <a:rPr lang="en-US" i="1" dirty="0" err="1"/>
              <a:t>Kanak-kanak</a:t>
            </a:r>
            <a:r>
              <a:rPr lang="en-US" i="1" dirty="0"/>
              <a:t>.</a:t>
            </a:r>
            <a:r>
              <a:rPr lang="en-US" dirty="0"/>
              <a:t> </a:t>
            </a:r>
            <a:r>
              <a:rPr lang="en-US" dirty="0" err="1"/>
              <a:t>Puchong</a:t>
            </a:r>
            <a:r>
              <a:rPr lang="en-US" dirty="0"/>
              <a:t>: </a:t>
            </a:r>
            <a:r>
              <a:rPr lang="en-US" dirty="0" err="1"/>
              <a:t>Penerbitan</a:t>
            </a:r>
            <a:r>
              <a:rPr lang="en-US" dirty="0"/>
              <a:t> Multimedia </a:t>
            </a:r>
            <a:r>
              <a:rPr lang="en-US" dirty="0" err="1"/>
              <a:t>Sdn.Bhd</a:t>
            </a:r>
            <a:r>
              <a:rPr lang="en-US" dirty="0"/>
              <a:t>.</a:t>
            </a:r>
            <a:endParaRPr lang="ms-MY" dirty="0"/>
          </a:p>
          <a:p>
            <a:pPr algn="just"/>
            <a:r>
              <a:rPr lang="en-US" dirty="0"/>
              <a:t>Indonesia, M. P. (2014, September 30). </a:t>
            </a:r>
            <a:r>
              <a:rPr lang="en-US" i="1" dirty="0" err="1"/>
              <a:t>Teori</a:t>
            </a:r>
            <a:r>
              <a:rPr lang="en-US" i="1" dirty="0"/>
              <a:t> </a:t>
            </a:r>
            <a:r>
              <a:rPr lang="en-US" i="1" dirty="0" err="1"/>
              <a:t>KonstruktivismeJean</a:t>
            </a:r>
            <a:r>
              <a:rPr lang="en-US" i="1" dirty="0"/>
              <a:t> Piaget</a:t>
            </a:r>
            <a:r>
              <a:rPr lang="en-US" dirty="0"/>
              <a:t>. Retrieved </a:t>
            </a:r>
            <a:r>
              <a:rPr lang="en-US" dirty="0" err="1"/>
              <a:t>Februari</a:t>
            </a:r>
            <a:r>
              <a:rPr lang="en-US" dirty="0"/>
              <a:t> 17, 2017, from http://www.m-edukasi.web.id/2014/09/teori-konstruktivisme-jean-piaget.html</a:t>
            </a:r>
            <a:endParaRPr lang="ms-MY" dirty="0"/>
          </a:p>
          <a:p>
            <a:pPr algn="just"/>
            <a:r>
              <a:rPr lang="en-US" dirty="0" err="1"/>
              <a:t>Kassim</a:t>
            </a:r>
            <a:r>
              <a:rPr lang="en-US" dirty="0"/>
              <a:t>, D. (1990). </a:t>
            </a:r>
            <a:r>
              <a:rPr lang="en-US" i="1" dirty="0" err="1"/>
              <a:t>Memahami</a:t>
            </a:r>
            <a:r>
              <a:rPr lang="en-US" i="1" dirty="0"/>
              <a:t> </a:t>
            </a:r>
            <a:r>
              <a:rPr lang="en-US" i="1" dirty="0" err="1"/>
              <a:t>Jiwa</a:t>
            </a:r>
            <a:r>
              <a:rPr lang="en-US" i="1" dirty="0"/>
              <a:t> </a:t>
            </a:r>
            <a:r>
              <a:rPr lang="en-US" i="1" dirty="0" err="1"/>
              <a:t>Kanak-kanak</a:t>
            </a:r>
            <a:r>
              <a:rPr lang="en-US" i="1" dirty="0"/>
              <a:t>.</a:t>
            </a:r>
            <a:r>
              <a:rPr lang="en-US" dirty="0"/>
              <a:t> Kuala Lumpur: Syarikat S. Abdul </a:t>
            </a:r>
            <a:r>
              <a:rPr lang="en-US" dirty="0" err="1"/>
              <a:t>Majeed</a:t>
            </a:r>
            <a:r>
              <a:rPr lang="en-US" dirty="0"/>
              <a:t>.</a:t>
            </a:r>
            <a:endParaRPr lang="ms-MY" dirty="0"/>
          </a:p>
          <a:p>
            <a:pPr algn="just"/>
            <a:r>
              <a:rPr lang="en-US" dirty="0"/>
              <a:t>Lew </a:t>
            </a:r>
            <a:r>
              <a:rPr lang="en-US" dirty="0" err="1"/>
              <a:t>Moi</a:t>
            </a:r>
            <a:r>
              <a:rPr lang="en-US" dirty="0"/>
              <a:t> </a:t>
            </a:r>
            <a:r>
              <a:rPr lang="en-US" dirty="0" err="1"/>
              <a:t>Mooi</a:t>
            </a:r>
            <a:r>
              <a:rPr lang="en-US" dirty="0"/>
              <a:t>, N. N. (2015). </a:t>
            </a:r>
            <a:r>
              <a:rPr lang="en-US" i="1" dirty="0" err="1"/>
              <a:t>Perkembangan</a:t>
            </a:r>
            <a:r>
              <a:rPr lang="en-US" i="1" dirty="0"/>
              <a:t> </a:t>
            </a:r>
            <a:r>
              <a:rPr lang="en-US" i="1" dirty="0" err="1"/>
              <a:t>Kanak-kanak</a:t>
            </a:r>
            <a:r>
              <a:rPr lang="en-US" i="1" dirty="0"/>
              <a:t>.</a:t>
            </a:r>
            <a:r>
              <a:rPr lang="en-US" dirty="0"/>
              <a:t> </a:t>
            </a:r>
            <a:r>
              <a:rPr lang="en-US" dirty="0" err="1"/>
              <a:t>Bangi</a:t>
            </a:r>
            <a:r>
              <a:rPr lang="en-US" dirty="0"/>
              <a:t>: </a:t>
            </a:r>
            <a:r>
              <a:rPr lang="en-US" dirty="0" err="1"/>
              <a:t>Pelangi</a:t>
            </a:r>
            <a:r>
              <a:rPr lang="en-US" dirty="0"/>
              <a:t> Professional Publishing </a:t>
            </a:r>
            <a:r>
              <a:rPr lang="en-US" dirty="0" err="1"/>
              <a:t>Sdn</a:t>
            </a:r>
            <a:r>
              <a:rPr lang="en-US" dirty="0"/>
              <a:t>. Bhd.</a:t>
            </a:r>
            <a:endParaRPr lang="ms-MY" dirty="0"/>
          </a:p>
          <a:p>
            <a:pPr algn="just"/>
            <a:r>
              <a:rPr lang="en-US" dirty="0" err="1"/>
              <a:t>Noriati</a:t>
            </a:r>
            <a:r>
              <a:rPr lang="en-US" dirty="0"/>
              <a:t> A. Rashid, B. P. (2017). </a:t>
            </a:r>
            <a:r>
              <a:rPr lang="en-US" i="1" dirty="0" err="1"/>
              <a:t>Murid</a:t>
            </a:r>
            <a:r>
              <a:rPr lang="en-US" i="1" dirty="0"/>
              <a:t> </a:t>
            </a:r>
            <a:r>
              <a:rPr lang="en-US" i="1" dirty="0" err="1"/>
              <a:t>dan</a:t>
            </a:r>
            <a:r>
              <a:rPr lang="en-US" i="1" dirty="0"/>
              <a:t> </a:t>
            </a:r>
            <a:r>
              <a:rPr lang="en-US" i="1" dirty="0" err="1"/>
              <a:t>Pembelajaran</a:t>
            </a:r>
            <a:r>
              <a:rPr lang="en-US" i="1" dirty="0"/>
              <a:t>.</a:t>
            </a:r>
            <a:r>
              <a:rPr lang="en-US" dirty="0"/>
              <a:t> Shah </a:t>
            </a:r>
            <a:r>
              <a:rPr lang="en-US" dirty="0" err="1"/>
              <a:t>Alam</a:t>
            </a:r>
            <a:r>
              <a:rPr lang="en-US" dirty="0"/>
              <a:t>: Oxford </a:t>
            </a:r>
            <a:r>
              <a:rPr lang="en-US" dirty="0" err="1"/>
              <a:t>Fajar</a:t>
            </a:r>
            <a:r>
              <a:rPr lang="en-US" dirty="0"/>
              <a:t> </a:t>
            </a:r>
            <a:r>
              <a:rPr lang="en-US" dirty="0" err="1"/>
              <a:t>Sdn</a:t>
            </a:r>
            <a:r>
              <a:rPr lang="en-US" dirty="0"/>
              <a:t>. Bhd</a:t>
            </a:r>
            <a:r>
              <a:rPr lang="en-US" dirty="0" smtClean="0"/>
              <a:t>.</a:t>
            </a:r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2008659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 JULIAN" pitchFamily="2" charset="0"/>
              </a:rPr>
              <a:t>Apakah</a:t>
            </a:r>
            <a:r>
              <a:rPr lang="en-MY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 JULIAN" pitchFamily="2" charset="0"/>
              </a:rPr>
              <a:t> </a:t>
            </a:r>
            <a:r>
              <a:rPr lang="en-MY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 JULIAN" pitchFamily="2" charset="0"/>
              </a:rPr>
              <a:t>Itu</a:t>
            </a:r>
            <a:r>
              <a:rPr lang="en-MY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 JULIAN" pitchFamily="2" charset="0"/>
              </a:rPr>
              <a:t> </a:t>
            </a:r>
            <a:r>
              <a:rPr lang="en-MY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 JULIAN" pitchFamily="2" charset="0"/>
              </a:rPr>
              <a:t>Sumbang</a:t>
            </a:r>
            <a:r>
              <a:rPr lang="en-MY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 JULIAN" pitchFamily="2" charset="0"/>
              </a:rPr>
              <a:t> Saran?</a:t>
            </a:r>
            <a:endParaRPr lang="ms-MY" dirty="0">
              <a:solidFill>
                <a:schemeClr val="tx1">
                  <a:lumMod val="85000"/>
                  <a:lumOff val="15000"/>
                </a:schemeClr>
              </a:solidFill>
              <a:latin typeface="AR JULI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en-MY" sz="3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Sumbang</a:t>
            </a:r>
            <a:r>
              <a:rPr lang="en-MY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saran </a:t>
            </a:r>
            <a:r>
              <a:rPr lang="en-MY" sz="3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ialah</a:t>
            </a:r>
            <a:r>
              <a:rPr lang="en-MY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</a:p>
          <a:p>
            <a:pPr marL="109728" indent="0">
              <a:buFont typeface="Wingdings" pitchFamily="2" charset="2"/>
              <a:buChar char="Ø"/>
            </a:pPr>
            <a:endParaRPr lang="en-MY" sz="3700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MY" sz="3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Satu</a:t>
            </a:r>
            <a:r>
              <a:rPr lang="en-MY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MY" sz="3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teknik</a:t>
            </a:r>
            <a:r>
              <a:rPr lang="en-MY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MY" sz="3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pembinaan</a:t>
            </a:r>
            <a:r>
              <a:rPr lang="en-MY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MY" sz="3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kemahiran</a:t>
            </a:r>
            <a:r>
              <a:rPr lang="en-MY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yang </a:t>
            </a:r>
            <a:r>
              <a:rPr lang="en-MY" sz="3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mudah</a:t>
            </a:r>
            <a:r>
              <a:rPr lang="en-MY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MY" sz="3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dan</a:t>
            </a:r>
            <a:r>
              <a:rPr lang="en-MY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MY" sz="3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berkesan</a:t>
            </a:r>
            <a:r>
              <a:rPr lang="en-MY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MY" sz="3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jika</a:t>
            </a:r>
            <a:r>
              <a:rPr lang="en-MY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MY" sz="3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satu</a:t>
            </a:r>
            <a:r>
              <a:rPr lang="en-MY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MY" sz="3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tahap</a:t>
            </a:r>
            <a:r>
              <a:rPr lang="en-MY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MY" sz="3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kreativiti</a:t>
            </a:r>
            <a:r>
              <a:rPr lang="en-MY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MY" sz="3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tinggi</a:t>
            </a:r>
            <a:r>
              <a:rPr lang="en-MY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MY" sz="3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diperoleh</a:t>
            </a:r>
            <a:r>
              <a:rPr lang="en-MY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MY" sz="3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dalam</a:t>
            </a:r>
            <a:r>
              <a:rPr lang="en-MY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MY" sz="3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pembelajaran</a:t>
            </a:r>
            <a:r>
              <a:rPr lang="en-MY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yang </a:t>
            </a:r>
            <a:r>
              <a:rPr lang="en-MY" sz="3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diingini</a:t>
            </a:r>
            <a:r>
              <a:rPr lang="en-MY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en-MY" sz="3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Orlich</a:t>
            </a:r>
            <a:r>
              <a:rPr lang="en-MY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et al. 2007).</a:t>
            </a:r>
          </a:p>
          <a:p>
            <a:pPr>
              <a:buFont typeface="Wingdings" pitchFamily="2" charset="2"/>
              <a:buChar char="Ø"/>
            </a:pPr>
            <a:endParaRPr lang="en-MY" sz="37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MY" sz="3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Satu</a:t>
            </a:r>
            <a:r>
              <a:rPr lang="en-MY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MY" sz="3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teknik</a:t>
            </a:r>
            <a:r>
              <a:rPr lang="en-MY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MY" sz="3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perbincangan</a:t>
            </a:r>
            <a:r>
              <a:rPr lang="en-MY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yang </a:t>
            </a:r>
            <a:r>
              <a:rPr lang="en-MY" sz="3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kreatif</a:t>
            </a:r>
            <a:r>
              <a:rPr lang="en-MY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yang </a:t>
            </a:r>
            <a:r>
              <a:rPr lang="en-MY" sz="3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mendapatkan</a:t>
            </a:r>
            <a:r>
              <a:rPr lang="en-MY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MY" sz="3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beberapa</a:t>
            </a:r>
            <a:r>
              <a:rPr lang="en-MY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idea </a:t>
            </a:r>
            <a:r>
              <a:rPr lang="en-MY" sz="3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daripada</a:t>
            </a:r>
            <a:r>
              <a:rPr lang="en-MY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MY" sz="3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sesuatu</a:t>
            </a:r>
            <a:r>
              <a:rPr lang="en-MY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MY" sz="3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kumpulan</a:t>
            </a:r>
            <a:r>
              <a:rPr lang="en-MY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MY" sz="3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dalam</a:t>
            </a:r>
            <a:r>
              <a:rPr lang="en-MY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MY" sz="3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masa</a:t>
            </a:r>
            <a:r>
              <a:rPr lang="en-MY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yang </a:t>
            </a:r>
            <a:r>
              <a:rPr lang="en-MY" sz="3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terkawal</a:t>
            </a:r>
            <a:r>
              <a:rPr lang="en-MY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marL="109728" indent="0">
              <a:buFont typeface="Wingdings" pitchFamily="2" charset="2"/>
              <a:buChar char="Ø"/>
            </a:pPr>
            <a:endParaRPr lang="en-MY" sz="37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MY" sz="3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Aktiviti</a:t>
            </a:r>
            <a:r>
              <a:rPr lang="en-MY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yang </a:t>
            </a:r>
            <a:r>
              <a:rPr lang="en-MY" sz="3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melibatkan</a:t>
            </a:r>
            <a:r>
              <a:rPr lang="en-MY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MY" sz="3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ahli</a:t>
            </a:r>
            <a:r>
              <a:rPr lang="en-MY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MY" sz="3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dalam</a:t>
            </a:r>
            <a:r>
              <a:rPr lang="en-MY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MY" sz="3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kumpulan</a:t>
            </a:r>
            <a:r>
              <a:rPr lang="en-MY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MY" sz="3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besar</a:t>
            </a:r>
            <a:r>
              <a:rPr lang="en-MY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yang </a:t>
            </a:r>
            <a:r>
              <a:rPr lang="en-MY" sz="3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mengemukakan</a:t>
            </a:r>
            <a:r>
              <a:rPr lang="en-MY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idea </a:t>
            </a:r>
            <a:r>
              <a:rPr lang="en-MY" sz="3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untuk</a:t>
            </a:r>
            <a:r>
              <a:rPr lang="en-MY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MY" sz="3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menyelesaikan</a:t>
            </a:r>
            <a:r>
              <a:rPr lang="en-MY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MY" sz="3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sesuatu</a:t>
            </a:r>
            <a:r>
              <a:rPr lang="en-MY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MY" sz="3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masalah</a:t>
            </a:r>
            <a:r>
              <a:rPr lang="en-MY" sz="3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335604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 JULIAN" pitchFamily="2" charset="0"/>
              </a:rPr>
              <a:t>Tujuan</a:t>
            </a:r>
            <a:endParaRPr lang="ms-MY" dirty="0">
              <a:latin typeface="AR JULI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5963"/>
          </a:xfrm>
        </p:spPr>
        <p:txBody>
          <a:bodyPr>
            <a:normAutofit lnSpcReduction="10000"/>
          </a:bodyPr>
          <a:lstStyle/>
          <a:p>
            <a:pPr marL="624078" indent="-514350">
              <a:lnSpc>
                <a:spcPct val="150000"/>
              </a:lnSpc>
              <a:buFont typeface="Wingdings" pitchFamily="2" charset="2"/>
              <a:buChar char="ü"/>
            </a:pPr>
            <a:r>
              <a:rPr lang="en-MY" sz="2600" dirty="0" err="1" smtClean="0"/>
              <a:t>Melatih</a:t>
            </a:r>
            <a:r>
              <a:rPr lang="en-MY" sz="2600" dirty="0" smtClean="0"/>
              <a:t> </a:t>
            </a:r>
            <a:r>
              <a:rPr lang="en-MY" sz="2600" dirty="0" err="1" smtClean="0"/>
              <a:t>murid</a:t>
            </a:r>
            <a:r>
              <a:rPr lang="en-MY" sz="2600" dirty="0" smtClean="0"/>
              <a:t> </a:t>
            </a:r>
            <a:r>
              <a:rPr lang="en-MY" sz="2600" dirty="0" err="1" smtClean="0"/>
              <a:t>mengemukakan</a:t>
            </a:r>
            <a:r>
              <a:rPr lang="en-MY" sz="2600" dirty="0" smtClean="0"/>
              <a:t> idea </a:t>
            </a:r>
            <a:r>
              <a:rPr lang="en-MY" sz="2600" dirty="0" err="1" smtClean="0"/>
              <a:t>atau</a:t>
            </a:r>
            <a:r>
              <a:rPr lang="en-MY" sz="2600" dirty="0" smtClean="0"/>
              <a:t> </a:t>
            </a:r>
            <a:r>
              <a:rPr lang="en-MY" sz="2600" dirty="0" err="1" smtClean="0"/>
              <a:t>pandangan</a:t>
            </a:r>
            <a:r>
              <a:rPr lang="en-MY" sz="2600" dirty="0" smtClean="0"/>
              <a:t> yang </a:t>
            </a:r>
            <a:r>
              <a:rPr lang="en-MY" sz="2600" dirty="0" err="1" smtClean="0"/>
              <a:t>bernas</a:t>
            </a:r>
            <a:endParaRPr lang="en-MY" sz="2600" dirty="0" smtClean="0"/>
          </a:p>
          <a:p>
            <a:pPr marL="624078" indent="-514350">
              <a:lnSpc>
                <a:spcPct val="150000"/>
              </a:lnSpc>
              <a:buFont typeface="Wingdings" pitchFamily="2" charset="2"/>
              <a:buChar char="ü"/>
            </a:pPr>
            <a:r>
              <a:rPr lang="en-MY" sz="2600" dirty="0" err="1" smtClean="0"/>
              <a:t>Meningkatkan</a:t>
            </a:r>
            <a:r>
              <a:rPr lang="en-MY" sz="2600" dirty="0" smtClean="0"/>
              <a:t> </a:t>
            </a:r>
            <a:r>
              <a:rPr lang="en-MY" sz="2600" dirty="0" err="1" smtClean="0"/>
              <a:t>keyakinan</a:t>
            </a:r>
            <a:r>
              <a:rPr lang="en-MY" sz="2600" dirty="0" smtClean="0"/>
              <a:t> </a:t>
            </a:r>
            <a:r>
              <a:rPr lang="en-MY" sz="2600" dirty="0" err="1" smtClean="0"/>
              <a:t>diri</a:t>
            </a:r>
            <a:r>
              <a:rPr lang="en-MY" sz="2600" dirty="0" smtClean="0"/>
              <a:t> </a:t>
            </a:r>
            <a:r>
              <a:rPr lang="en-MY" sz="2600" dirty="0" err="1" smtClean="0"/>
              <a:t>murid</a:t>
            </a:r>
            <a:endParaRPr lang="en-MY" sz="2600" dirty="0" smtClean="0"/>
          </a:p>
          <a:p>
            <a:pPr marL="624078" indent="-514350">
              <a:lnSpc>
                <a:spcPct val="150000"/>
              </a:lnSpc>
              <a:buFont typeface="Wingdings" pitchFamily="2" charset="2"/>
              <a:buChar char="ü"/>
            </a:pPr>
            <a:r>
              <a:rPr lang="en-MY" sz="2600" dirty="0" err="1" smtClean="0"/>
              <a:t>Memupuk</a:t>
            </a:r>
            <a:r>
              <a:rPr lang="en-MY" sz="2600" dirty="0" smtClean="0"/>
              <a:t> </a:t>
            </a:r>
            <a:r>
              <a:rPr lang="en-MY" sz="2600" dirty="0" err="1" smtClean="0"/>
              <a:t>semangat</a:t>
            </a:r>
            <a:r>
              <a:rPr lang="en-MY" sz="2600" dirty="0" smtClean="0"/>
              <a:t> </a:t>
            </a:r>
            <a:r>
              <a:rPr lang="en-MY" sz="2600" dirty="0" err="1" smtClean="0"/>
              <a:t>berkongsi</a:t>
            </a:r>
            <a:r>
              <a:rPr lang="en-MY" sz="2600" dirty="0" smtClean="0"/>
              <a:t> idea </a:t>
            </a:r>
            <a:r>
              <a:rPr lang="en-MY" sz="2600" dirty="0" err="1" smtClean="0"/>
              <a:t>dalam</a:t>
            </a:r>
            <a:r>
              <a:rPr lang="en-MY" sz="2600" dirty="0" smtClean="0"/>
              <a:t> </a:t>
            </a:r>
            <a:r>
              <a:rPr lang="en-MY" sz="2600" dirty="0" err="1" smtClean="0"/>
              <a:t>kalangan</a:t>
            </a:r>
            <a:r>
              <a:rPr lang="en-MY" sz="2600" dirty="0" smtClean="0"/>
              <a:t> </a:t>
            </a:r>
            <a:r>
              <a:rPr lang="en-MY" sz="2600" dirty="0" err="1" smtClean="0"/>
              <a:t>murid</a:t>
            </a:r>
            <a:endParaRPr lang="en-MY" sz="2600" dirty="0" smtClean="0"/>
          </a:p>
          <a:p>
            <a:pPr marL="624078" indent="-514350">
              <a:lnSpc>
                <a:spcPct val="150000"/>
              </a:lnSpc>
              <a:buFont typeface="Wingdings" pitchFamily="2" charset="2"/>
              <a:buChar char="ü"/>
            </a:pPr>
            <a:r>
              <a:rPr lang="en-MY" sz="2600" dirty="0" err="1" smtClean="0"/>
              <a:t>Menerapkan</a:t>
            </a:r>
            <a:r>
              <a:rPr lang="en-MY" sz="2600" dirty="0" smtClean="0"/>
              <a:t> </a:t>
            </a:r>
            <a:r>
              <a:rPr lang="en-MY" sz="2600" dirty="0" err="1" smtClean="0"/>
              <a:t>sifat</a:t>
            </a:r>
            <a:r>
              <a:rPr lang="en-MY" sz="2600" dirty="0" smtClean="0"/>
              <a:t> </a:t>
            </a:r>
            <a:r>
              <a:rPr lang="en-MY" sz="2600" dirty="0" err="1" smtClean="0"/>
              <a:t>toleransi</a:t>
            </a:r>
            <a:endParaRPr lang="en-MY" sz="2600" dirty="0" smtClean="0"/>
          </a:p>
          <a:p>
            <a:pPr marL="624078" indent="-514350">
              <a:lnSpc>
                <a:spcPct val="150000"/>
              </a:lnSpc>
              <a:buFont typeface="Wingdings" pitchFamily="2" charset="2"/>
              <a:buChar char="ü"/>
            </a:pPr>
            <a:r>
              <a:rPr lang="en-MY" sz="2600" dirty="0" err="1" smtClean="0"/>
              <a:t>Memupuk</a:t>
            </a:r>
            <a:r>
              <a:rPr lang="en-MY" sz="2600" dirty="0" smtClean="0"/>
              <a:t> </a:t>
            </a:r>
            <a:r>
              <a:rPr lang="en-MY" sz="2600" dirty="0" err="1" smtClean="0"/>
              <a:t>sifat</a:t>
            </a:r>
            <a:r>
              <a:rPr lang="en-MY" sz="2600" dirty="0" smtClean="0"/>
              <a:t> </a:t>
            </a:r>
            <a:r>
              <a:rPr lang="en-MY" sz="2600" dirty="0" err="1" smtClean="0"/>
              <a:t>sosial</a:t>
            </a:r>
            <a:r>
              <a:rPr lang="en-MY" sz="2600" dirty="0" smtClean="0"/>
              <a:t> </a:t>
            </a:r>
            <a:r>
              <a:rPr lang="en-MY" sz="2600" dirty="0" err="1" smtClean="0"/>
              <a:t>murid</a:t>
            </a:r>
            <a:endParaRPr lang="en-MY" sz="2600" dirty="0" smtClean="0"/>
          </a:p>
        </p:txBody>
      </p:sp>
    </p:spTree>
    <p:extLst>
      <p:ext uri="{BB962C8B-B14F-4D97-AF65-F5344CB8AC3E}">
        <p14:creationId xmlns:p14="http://schemas.microsoft.com/office/powerpoint/2010/main" val="150739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 JULIAN" pitchFamily="2" charset="0"/>
              </a:rPr>
              <a:t>Prinsip-prinsip</a:t>
            </a:r>
            <a:r>
              <a:rPr lang="en-MY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 JULIAN" pitchFamily="2" charset="0"/>
              </a:rPr>
              <a:t> </a:t>
            </a:r>
            <a:r>
              <a:rPr lang="en-MY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 JULIAN" pitchFamily="2" charset="0"/>
              </a:rPr>
              <a:t>Sumbang</a:t>
            </a:r>
            <a:r>
              <a:rPr lang="en-MY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 JULIAN" pitchFamily="2" charset="0"/>
              </a:rPr>
              <a:t> Saran</a:t>
            </a:r>
            <a:endParaRPr lang="ms-MY" dirty="0">
              <a:solidFill>
                <a:schemeClr val="tx1">
                  <a:lumMod val="95000"/>
                  <a:lumOff val="5000"/>
                </a:schemeClr>
              </a:solidFill>
              <a:latin typeface="AR JULI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68632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60000"/>
              </a:lnSpc>
              <a:buFont typeface="Wingdings" pitchFamily="2" charset="2"/>
              <a:buChar char="§"/>
            </a:pPr>
            <a:r>
              <a:rPr lang="en-MY" sz="10400" dirty="0" err="1" smtClean="0"/>
              <a:t>Topik</a:t>
            </a:r>
            <a:r>
              <a:rPr lang="en-MY" sz="10400" dirty="0" smtClean="0"/>
              <a:t> yang </a:t>
            </a:r>
            <a:r>
              <a:rPr lang="en-MY" sz="10400" dirty="0" err="1" smtClean="0"/>
              <a:t>sesuai</a:t>
            </a:r>
            <a:r>
              <a:rPr lang="en-MY" sz="10400" dirty="0" smtClean="0"/>
              <a:t> </a:t>
            </a:r>
            <a:r>
              <a:rPr lang="en-MY" sz="10400" dirty="0" err="1" smtClean="0"/>
              <a:t>dengan</a:t>
            </a:r>
            <a:r>
              <a:rPr lang="en-MY" sz="10400" dirty="0" smtClean="0"/>
              <a:t> </a:t>
            </a:r>
            <a:r>
              <a:rPr lang="en-MY" sz="10400" dirty="0" err="1" smtClean="0"/>
              <a:t>kebolehan</a:t>
            </a:r>
            <a:r>
              <a:rPr lang="en-MY" sz="10400" dirty="0" smtClean="0"/>
              <a:t> &amp; </a:t>
            </a:r>
            <a:r>
              <a:rPr lang="en-MY" sz="10400" dirty="0" err="1" smtClean="0"/>
              <a:t>minat</a:t>
            </a:r>
            <a:r>
              <a:rPr lang="en-MY" sz="10400" dirty="0" smtClean="0"/>
              <a:t> </a:t>
            </a:r>
            <a:r>
              <a:rPr lang="en-MY" sz="10400" dirty="0" err="1" smtClean="0"/>
              <a:t>murid</a:t>
            </a:r>
            <a:endParaRPr lang="en-MY" sz="10400" dirty="0" smtClean="0"/>
          </a:p>
          <a:p>
            <a:pPr>
              <a:lnSpc>
                <a:spcPct val="160000"/>
              </a:lnSpc>
              <a:buFont typeface="Wingdings" pitchFamily="2" charset="2"/>
              <a:buChar char="§"/>
            </a:pPr>
            <a:r>
              <a:rPr lang="en-MY" sz="10400" dirty="0" err="1" smtClean="0"/>
              <a:t>Suasana</a:t>
            </a:r>
            <a:r>
              <a:rPr lang="en-MY" sz="10400" dirty="0" smtClean="0"/>
              <a:t> </a:t>
            </a:r>
            <a:r>
              <a:rPr lang="en-MY" sz="10400" dirty="0" err="1" smtClean="0"/>
              <a:t>perbincangan</a:t>
            </a:r>
            <a:r>
              <a:rPr lang="en-MY" sz="10400" dirty="0" smtClean="0"/>
              <a:t> yang </a:t>
            </a:r>
            <a:r>
              <a:rPr lang="en-MY" sz="10400" dirty="0" err="1" smtClean="0"/>
              <a:t>kondusif</a:t>
            </a:r>
            <a:endParaRPr lang="en-MY" sz="10400" dirty="0" smtClean="0"/>
          </a:p>
          <a:p>
            <a:pPr>
              <a:lnSpc>
                <a:spcPct val="160000"/>
              </a:lnSpc>
              <a:buFont typeface="Wingdings" pitchFamily="2" charset="2"/>
              <a:buChar char="§"/>
            </a:pPr>
            <a:r>
              <a:rPr lang="en-MY" sz="10400" dirty="0" err="1" smtClean="0"/>
              <a:t>Murid</a:t>
            </a:r>
            <a:r>
              <a:rPr lang="en-MY" sz="10400" dirty="0" smtClean="0"/>
              <a:t> </a:t>
            </a:r>
            <a:r>
              <a:rPr lang="en-MY" sz="10400" dirty="0" err="1" smtClean="0"/>
              <a:t>diberi</a:t>
            </a:r>
            <a:r>
              <a:rPr lang="en-MY" sz="10400" dirty="0" smtClean="0"/>
              <a:t> </a:t>
            </a:r>
            <a:r>
              <a:rPr lang="en-MY" sz="10400" dirty="0" err="1" smtClean="0"/>
              <a:t>peluang</a:t>
            </a:r>
            <a:r>
              <a:rPr lang="en-MY" sz="10400" dirty="0" smtClean="0"/>
              <a:t> </a:t>
            </a:r>
            <a:r>
              <a:rPr lang="en-MY" sz="10400" dirty="0" err="1" smtClean="0"/>
              <a:t>mengemukakan</a:t>
            </a:r>
            <a:r>
              <a:rPr lang="en-MY" sz="10400" dirty="0" smtClean="0"/>
              <a:t> idea </a:t>
            </a:r>
            <a:r>
              <a:rPr lang="en-MY" sz="10400" dirty="0" err="1" smtClean="0"/>
              <a:t>dan</a:t>
            </a:r>
            <a:r>
              <a:rPr lang="en-MY" sz="10400" dirty="0" smtClean="0"/>
              <a:t> </a:t>
            </a:r>
            <a:r>
              <a:rPr lang="en-MY" sz="10400" dirty="0" err="1" smtClean="0"/>
              <a:t>dilarang</a:t>
            </a:r>
            <a:r>
              <a:rPr lang="en-MY" sz="10400" dirty="0" smtClean="0"/>
              <a:t> </a:t>
            </a:r>
            <a:r>
              <a:rPr lang="en-MY" sz="10400" dirty="0" err="1" smtClean="0"/>
              <a:t>membuat</a:t>
            </a:r>
            <a:r>
              <a:rPr lang="en-MY" sz="10400" dirty="0" smtClean="0"/>
              <a:t> </a:t>
            </a:r>
            <a:r>
              <a:rPr lang="en-MY" sz="10400" dirty="0" err="1" smtClean="0"/>
              <a:t>kritikan</a:t>
            </a:r>
            <a:r>
              <a:rPr lang="en-MY" sz="10400" dirty="0" smtClean="0"/>
              <a:t>; </a:t>
            </a:r>
            <a:r>
              <a:rPr lang="en-MY" sz="10400" dirty="0" err="1" smtClean="0"/>
              <a:t>penilaian</a:t>
            </a:r>
            <a:r>
              <a:rPr lang="en-MY" sz="10400" dirty="0" smtClean="0"/>
              <a:t> idea </a:t>
            </a:r>
            <a:r>
              <a:rPr lang="en-MY" sz="10400" dirty="0" err="1" smtClean="0"/>
              <a:t>dibuat</a:t>
            </a:r>
            <a:r>
              <a:rPr lang="en-MY" sz="10400" dirty="0" smtClean="0"/>
              <a:t> </a:t>
            </a:r>
            <a:r>
              <a:rPr lang="en-MY" sz="10400" dirty="0" err="1" smtClean="0"/>
              <a:t>pada</a:t>
            </a:r>
            <a:r>
              <a:rPr lang="en-MY" sz="10400" dirty="0" smtClean="0"/>
              <a:t> </a:t>
            </a:r>
            <a:r>
              <a:rPr lang="en-MY" sz="10400" dirty="0" err="1" smtClean="0"/>
              <a:t>akhir</a:t>
            </a:r>
            <a:endParaRPr lang="en-MY" sz="10400" dirty="0" smtClean="0"/>
          </a:p>
          <a:p>
            <a:pPr>
              <a:lnSpc>
                <a:spcPct val="160000"/>
              </a:lnSpc>
              <a:buFont typeface="Wingdings" pitchFamily="2" charset="2"/>
              <a:buChar char="§"/>
            </a:pPr>
            <a:r>
              <a:rPr lang="en-MY" sz="10400" dirty="0" smtClean="0"/>
              <a:t>Idea </a:t>
            </a:r>
            <a:r>
              <a:rPr lang="en-MY" sz="10400" dirty="0" err="1" smtClean="0"/>
              <a:t>dicatatkan</a:t>
            </a:r>
            <a:r>
              <a:rPr lang="en-MY" sz="10400" dirty="0" smtClean="0"/>
              <a:t> </a:t>
            </a:r>
            <a:r>
              <a:rPr lang="en-MY" sz="10400" dirty="0" err="1" smtClean="0"/>
              <a:t>dan</a:t>
            </a:r>
            <a:r>
              <a:rPr lang="en-MY" sz="10400" dirty="0" smtClean="0"/>
              <a:t> </a:t>
            </a:r>
            <a:r>
              <a:rPr lang="en-MY" sz="10400" dirty="0" err="1" smtClean="0"/>
              <a:t>huraian</a:t>
            </a:r>
            <a:r>
              <a:rPr lang="en-MY" sz="10400" dirty="0" smtClean="0"/>
              <a:t> </a:t>
            </a:r>
            <a:r>
              <a:rPr lang="en-MY" sz="10400" dirty="0" err="1" smtClean="0"/>
              <a:t>orang</a:t>
            </a:r>
            <a:r>
              <a:rPr lang="en-MY" sz="10400" dirty="0" smtClean="0"/>
              <a:t> lain </a:t>
            </a:r>
            <a:r>
              <a:rPr lang="en-MY" sz="10400" dirty="0" err="1" smtClean="0"/>
              <a:t>adalah</a:t>
            </a:r>
            <a:r>
              <a:rPr lang="en-MY" sz="10400" dirty="0" smtClean="0"/>
              <a:t> </a:t>
            </a:r>
            <a:r>
              <a:rPr lang="en-MY" sz="10400" dirty="0" err="1" smtClean="0"/>
              <a:t>dibenarkan</a:t>
            </a:r>
            <a:endParaRPr lang="en-MY" sz="10400" dirty="0" smtClean="0"/>
          </a:p>
          <a:p>
            <a:pPr>
              <a:lnSpc>
                <a:spcPct val="160000"/>
              </a:lnSpc>
              <a:buFont typeface="Wingdings" pitchFamily="2" charset="2"/>
              <a:buChar char="§"/>
            </a:pPr>
            <a:r>
              <a:rPr lang="en-MY" sz="10400" dirty="0" err="1" smtClean="0"/>
              <a:t>Murid</a:t>
            </a:r>
            <a:r>
              <a:rPr lang="en-MY" sz="10400" dirty="0" smtClean="0"/>
              <a:t> </a:t>
            </a:r>
            <a:r>
              <a:rPr lang="en-MY" sz="10400" dirty="0" err="1" smtClean="0"/>
              <a:t>digalakkan</a:t>
            </a:r>
            <a:r>
              <a:rPr lang="en-MY" sz="10400" dirty="0" smtClean="0"/>
              <a:t> </a:t>
            </a:r>
            <a:r>
              <a:rPr lang="en-MY" sz="10400" dirty="0" err="1" smtClean="0"/>
              <a:t>mengembangkan</a:t>
            </a:r>
            <a:r>
              <a:rPr lang="en-MY" sz="10400" dirty="0" smtClean="0"/>
              <a:t> idea</a:t>
            </a:r>
          </a:p>
          <a:p>
            <a:pPr>
              <a:lnSpc>
                <a:spcPct val="160000"/>
              </a:lnSpc>
              <a:buFont typeface="Wingdings" pitchFamily="2" charset="2"/>
              <a:buChar char="§"/>
            </a:pPr>
            <a:r>
              <a:rPr lang="en-MY" sz="10400" dirty="0" err="1" smtClean="0"/>
              <a:t>Masa</a:t>
            </a:r>
            <a:r>
              <a:rPr lang="en-MY" sz="10400" dirty="0" smtClean="0"/>
              <a:t> </a:t>
            </a:r>
            <a:r>
              <a:rPr lang="en-MY" sz="10400" dirty="0" err="1" smtClean="0"/>
              <a:t>dikawal</a:t>
            </a:r>
            <a:r>
              <a:rPr lang="en-MY" sz="10400" dirty="0" smtClean="0"/>
              <a:t> </a:t>
            </a:r>
            <a:r>
              <a:rPr lang="en-MY" sz="10400" dirty="0" err="1" smtClean="0"/>
              <a:t>supaya</a:t>
            </a:r>
            <a:r>
              <a:rPr lang="en-MY" sz="10400" dirty="0" smtClean="0"/>
              <a:t> </a:t>
            </a:r>
            <a:r>
              <a:rPr lang="en-MY" sz="10400" dirty="0" err="1" smtClean="0"/>
              <a:t>digalakkan</a:t>
            </a:r>
            <a:r>
              <a:rPr lang="en-MY" sz="10400" dirty="0" smtClean="0"/>
              <a:t> </a:t>
            </a:r>
            <a:r>
              <a:rPr lang="en-MY" sz="10400" dirty="0" err="1" smtClean="0"/>
              <a:t>berfikir</a:t>
            </a:r>
            <a:r>
              <a:rPr lang="en-MY" sz="10400" dirty="0" smtClean="0"/>
              <a:t> </a:t>
            </a:r>
            <a:r>
              <a:rPr lang="en-MY" sz="10400" dirty="0" err="1" smtClean="0"/>
              <a:t>secara</a:t>
            </a:r>
            <a:r>
              <a:rPr lang="en-MY" sz="10400" dirty="0" smtClean="0"/>
              <a:t> </a:t>
            </a:r>
            <a:r>
              <a:rPr lang="en-MY" sz="10400" dirty="0" err="1" smtClean="0"/>
              <a:t>pantas</a:t>
            </a:r>
            <a:endParaRPr lang="en-MY" sz="10400" dirty="0" smtClean="0"/>
          </a:p>
          <a:p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350914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 JULIAN" pitchFamily="2" charset="0"/>
              </a:rPr>
              <a:t>Prosedur</a:t>
            </a:r>
            <a:r>
              <a:rPr lang="en-US" dirty="0" smtClean="0">
                <a:latin typeface="AR JULIAN" pitchFamily="2" charset="0"/>
              </a:rPr>
              <a:t> </a:t>
            </a:r>
            <a:r>
              <a:rPr lang="en-US" dirty="0" err="1" smtClean="0">
                <a:latin typeface="AR JULIAN" pitchFamily="2" charset="0"/>
              </a:rPr>
              <a:t>Kaedah</a:t>
            </a:r>
            <a:r>
              <a:rPr lang="en-US" dirty="0" smtClean="0">
                <a:latin typeface="AR JULIAN" pitchFamily="2" charset="0"/>
              </a:rPr>
              <a:t> </a:t>
            </a:r>
            <a:r>
              <a:rPr lang="en-US" dirty="0" err="1" smtClean="0">
                <a:latin typeface="AR JULIAN" pitchFamily="2" charset="0"/>
              </a:rPr>
              <a:t>Pengajaran</a:t>
            </a:r>
            <a:r>
              <a:rPr lang="en-US" dirty="0" smtClean="0">
                <a:latin typeface="AR JULIAN" pitchFamily="2" charset="0"/>
              </a:rPr>
              <a:t> </a:t>
            </a:r>
            <a:endParaRPr lang="ms-MY" dirty="0">
              <a:latin typeface="AR JULI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Kaedah</a:t>
            </a:r>
            <a:r>
              <a:rPr lang="en-US" dirty="0" smtClean="0"/>
              <a:t> 	: </a:t>
            </a:r>
            <a:r>
              <a:rPr lang="en-US" dirty="0" err="1" smtClean="0"/>
              <a:t>Sumbang</a:t>
            </a:r>
            <a:r>
              <a:rPr lang="en-US" dirty="0" smtClean="0"/>
              <a:t> Saran</a:t>
            </a:r>
          </a:p>
          <a:p>
            <a:r>
              <a:rPr lang="en-US" dirty="0" err="1" smtClean="0"/>
              <a:t>Tujuan</a:t>
            </a:r>
            <a:r>
              <a:rPr lang="en-US" dirty="0" smtClean="0"/>
              <a:t>	: </a:t>
            </a:r>
            <a:r>
              <a:rPr lang="en-US" dirty="0" err="1" smtClean="0"/>
              <a:t>Menulis</a:t>
            </a:r>
            <a:r>
              <a:rPr lang="en-US" dirty="0" smtClean="0"/>
              <a:t> </a:t>
            </a:r>
            <a:r>
              <a:rPr lang="en-US" dirty="0" err="1" smtClean="0"/>
              <a:t>Karangan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Malaysia</a:t>
            </a:r>
          </a:p>
          <a:p>
            <a:r>
              <a:rPr lang="en-US" dirty="0" err="1" smtClean="0"/>
              <a:t>Topik</a:t>
            </a:r>
            <a:r>
              <a:rPr lang="en-US" dirty="0" smtClean="0"/>
              <a:t>    	: </a:t>
            </a:r>
            <a:r>
              <a:rPr lang="en-US" dirty="0" err="1" smtClean="0"/>
              <a:t>Pencemaran</a:t>
            </a:r>
            <a:r>
              <a:rPr lang="en-US" dirty="0" smtClean="0"/>
              <a:t> Air</a:t>
            </a:r>
          </a:p>
          <a:p>
            <a:r>
              <a:rPr lang="en-US" dirty="0" err="1" smtClean="0"/>
              <a:t>Bahan</a:t>
            </a:r>
            <a:r>
              <a:rPr lang="en-US" dirty="0" smtClean="0"/>
              <a:t> 	: </a:t>
            </a:r>
            <a:r>
              <a:rPr lang="en-US" dirty="0" err="1" smtClean="0"/>
              <a:t>Kertas</a:t>
            </a:r>
            <a:r>
              <a:rPr lang="en-US" smtClean="0"/>
              <a:t> mahjong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marker.</a:t>
            </a:r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79945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 JULIAN" pitchFamily="2" charset="0"/>
              </a:rPr>
              <a:t>Prosedur</a:t>
            </a:r>
            <a:r>
              <a:rPr lang="en-US" dirty="0" smtClean="0">
                <a:latin typeface="AR JULIAN" pitchFamily="2" charset="0"/>
              </a:rPr>
              <a:t> </a:t>
            </a:r>
            <a:r>
              <a:rPr lang="en-US" dirty="0" err="1" smtClean="0">
                <a:latin typeface="AR JULIAN" pitchFamily="2" charset="0"/>
              </a:rPr>
              <a:t>Kaedah</a:t>
            </a:r>
            <a:r>
              <a:rPr lang="en-US" dirty="0" smtClean="0">
                <a:latin typeface="AR JULIAN" pitchFamily="2" charset="0"/>
              </a:rPr>
              <a:t> </a:t>
            </a:r>
            <a:r>
              <a:rPr lang="en-US" dirty="0" err="1" smtClean="0">
                <a:latin typeface="AR JULIAN" pitchFamily="2" charset="0"/>
              </a:rPr>
              <a:t>Pengajaran</a:t>
            </a:r>
            <a:r>
              <a:rPr lang="en-US" dirty="0" smtClean="0">
                <a:latin typeface="AR JULIAN" pitchFamily="2" charset="0"/>
              </a:rPr>
              <a:t> </a:t>
            </a:r>
            <a:endParaRPr lang="ms-MY" dirty="0">
              <a:latin typeface="AR JULI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 err="1" smtClean="0"/>
              <a:t>Langkah-langkah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: </a:t>
            </a:r>
          </a:p>
          <a:p>
            <a:pPr marL="850392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SG" sz="2400" dirty="0" smtClean="0"/>
              <a:t>Guru </a:t>
            </a:r>
            <a:r>
              <a:rPr lang="en-SG" sz="2400" dirty="0" err="1" smtClean="0"/>
              <a:t>memperkenalkan</a:t>
            </a:r>
            <a:r>
              <a:rPr lang="en-SG" sz="2400" dirty="0" smtClean="0"/>
              <a:t> </a:t>
            </a:r>
            <a:r>
              <a:rPr lang="en-SG" sz="2400" dirty="0" err="1" smtClean="0"/>
              <a:t>topik</a:t>
            </a:r>
            <a:r>
              <a:rPr lang="en-SG" sz="2400" dirty="0" smtClean="0"/>
              <a:t>.</a:t>
            </a:r>
            <a:endParaRPr lang="ms-MY" sz="2400" dirty="0" smtClean="0"/>
          </a:p>
          <a:p>
            <a:pPr marL="850392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SG" sz="2400" dirty="0" err="1" smtClean="0"/>
              <a:t>Kertas</a:t>
            </a:r>
            <a:r>
              <a:rPr lang="en-SG" sz="2400" dirty="0" smtClean="0"/>
              <a:t> </a:t>
            </a:r>
            <a:r>
              <a:rPr lang="en-SG" sz="2400" dirty="0" err="1" smtClean="0"/>
              <a:t>mahjong</a:t>
            </a:r>
            <a:r>
              <a:rPr lang="en-SG" sz="2400" dirty="0" smtClean="0"/>
              <a:t> </a:t>
            </a:r>
            <a:r>
              <a:rPr lang="en-SG" sz="2400" dirty="0" err="1" smtClean="0"/>
              <a:t>dan</a:t>
            </a:r>
            <a:r>
              <a:rPr lang="en-SG" sz="2400" dirty="0" smtClean="0"/>
              <a:t> pen </a:t>
            </a:r>
            <a:r>
              <a:rPr lang="en-SG" sz="2400" i="1" dirty="0" smtClean="0"/>
              <a:t>marker</a:t>
            </a:r>
            <a:r>
              <a:rPr lang="en-SG" sz="2400" dirty="0" smtClean="0"/>
              <a:t> </a:t>
            </a:r>
            <a:r>
              <a:rPr lang="en-SG" sz="2400" dirty="0" err="1" smtClean="0"/>
              <a:t>disediakan</a:t>
            </a:r>
            <a:r>
              <a:rPr lang="en-SG" sz="2400" dirty="0" smtClean="0"/>
              <a:t>.</a:t>
            </a:r>
            <a:endParaRPr lang="ms-MY" sz="2400" dirty="0" smtClean="0"/>
          </a:p>
          <a:p>
            <a:pPr marL="850392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SG" sz="2400" dirty="0" err="1" smtClean="0"/>
              <a:t>Peta</a:t>
            </a:r>
            <a:r>
              <a:rPr lang="en-SG" sz="2400" dirty="0" smtClean="0"/>
              <a:t> </a:t>
            </a:r>
            <a:r>
              <a:rPr lang="en-SG" sz="2400" dirty="0" smtClean="0"/>
              <a:t>i-think </a:t>
            </a:r>
            <a:r>
              <a:rPr lang="en-SG" sz="2400" dirty="0" err="1" smtClean="0"/>
              <a:t>digunakan</a:t>
            </a:r>
            <a:r>
              <a:rPr lang="en-SG" sz="2400" dirty="0" smtClean="0"/>
              <a:t> </a:t>
            </a:r>
            <a:r>
              <a:rPr lang="en-SG" sz="2400" dirty="0" err="1" smtClean="0"/>
              <a:t>untuk</a:t>
            </a:r>
            <a:r>
              <a:rPr lang="en-SG" sz="2400" dirty="0" smtClean="0"/>
              <a:t> </a:t>
            </a:r>
            <a:r>
              <a:rPr lang="en-SG" sz="2400" dirty="0" err="1" smtClean="0"/>
              <a:t>mencatat</a:t>
            </a:r>
            <a:r>
              <a:rPr lang="en-SG" sz="2400" dirty="0" smtClean="0"/>
              <a:t> idea-idea yang </a:t>
            </a:r>
            <a:r>
              <a:rPr lang="en-SG" sz="2400" dirty="0" err="1" smtClean="0"/>
              <a:t>diberikan</a:t>
            </a:r>
            <a:r>
              <a:rPr lang="en-SG" sz="2400" dirty="0" smtClean="0"/>
              <a:t> </a:t>
            </a:r>
            <a:r>
              <a:rPr lang="en-SG" sz="2400" dirty="0" err="1" smtClean="0"/>
              <a:t>oleh</a:t>
            </a:r>
            <a:r>
              <a:rPr lang="en-SG" sz="2400" dirty="0" smtClean="0"/>
              <a:t> </a:t>
            </a:r>
            <a:r>
              <a:rPr lang="en-SG" sz="2400" dirty="0" err="1" smtClean="0"/>
              <a:t>murid-murid</a:t>
            </a:r>
            <a:r>
              <a:rPr lang="en-SG" sz="2400" dirty="0" smtClean="0"/>
              <a:t>.</a:t>
            </a:r>
            <a:endParaRPr lang="ms-MY" sz="2400" dirty="0" smtClean="0"/>
          </a:p>
          <a:p>
            <a:pPr marL="850392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SG" sz="2400" dirty="0" err="1" smtClean="0"/>
              <a:t>Fasilitator</a:t>
            </a:r>
            <a:r>
              <a:rPr lang="en-SG" sz="2400" dirty="0" smtClean="0"/>
              <a:t> </a:t>
            </a:r>
            <a:r>
              <a:rPr lang="en-SG" sz="2400" dirty="0" err="1" smtClean="0"/>
              <a:t>berperanan</a:t>
            </a:r>
            <a:r>
              <a:rPr lang="en-SG" sz="2400" dirty="0" smtClean="0"/>
              <a:t> </a:t>
            </a:r>
            <a:r>
              <a:rPr lang="en-SG" sz="2400" dirty="0" err="1" smtClean="0"/>
              <a:t>untuk</a:t>
            </a:r>
            <a:r>
              <a:rPr lang="en-SG" sz="2400" dirty="0" smtClean="0"/>
              <a:t> </a:t>
            </a:r>
            <a:r>
              <a:rPr lang="en-SG" sz="2400" dirty="0" err="1" smtClean="0"/>
              <a:t>mencatat</a:t>
            </a:r>
            <a:r>
              <a:rPr lang="en-SG" sz="2400" dirty="0" smtClean="0"/>
              <a:t> </a:t>
            </a:r>
            <a:r>
              <a:rPr lang="en-SG" sz="2400" dirty="0" err="1" smtClean="0"/>
              <a:t>semua</a:t>
            </a:r>
            <a:r>
              <a:rPr lang="en-SG" sz="2400" dirty="0" smtClean="0"/>
              <a:t> idea yang </a:t>
            </a:r>
            <a:r>
              <a:rPr lang="en-SG" sz="2400" dirty="0" err="1" smtClean="0"/>
              <a:t>dikemukakan</a:t>
            </a:r>
            <a:r>
              <a:rPr lang="en-SG" sz="2400" dirty="0" smtClean="0"/>
              <a:t>.</a:t>
            </a:r>
            <a:endParaRPr lang="ms-MY" sz="2400" dirty="0" smtClean="0"/>
          </a:p>
          <a:p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148177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 JULIAN" pitchFamily="2" charset="0"/>
              </a:rPr>
              <a:t>Prosedur</a:t>
            </a:r>
            <a:r>
              <a:rPr lang="en-US" dirty="0" smtClean="0">
                <a:latin typeface="AR JULIAN" pitchFamily="2" charset="0"/>
              </a:rPr>
              <a:t> </a:t>
            </a:r>
            <a:r>
              <a:rPr lang="en-US" dirty="0" err="1" smtClean="0">
                <a:latin typeface="AR JULIAN" pitchFamily="2" charset="0"/>
              </a:rPr>
              <a:t>Kaedah</a:t>
            </a:r>
            <a:r>
              <a:rPr lang="en-US" dirty="0" smtClean="0">
                <a:latin typeface="AR JULIAN" pitchFamily="2" charset="0"/>
              </a:rPr>
              <a:t> </a:t>
            </a:r>
            <a:r>
              <a:rPr lang="en-US" dirty="0" err="1" smtClean="0">
                <a:latin typeface="AR JULIAN" pitchFamily="2" charset="0"/>
              </a:rPr>
              <a:t>Pengajaran</a:t>
            </a:r>
            <a:r>
              <a:rPr lang="en-US" dirty="0" smtClean="0">
                <a:latin typeface="AR JULIAN" pitchFamily="2" charset="0"/>
              </a:rPr>
              <a:t> </a:t>
            </a:r>
            <a:endParaRPr lang="ms-MY" dirty="0">
              <a:latin typeface="AR JULI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72098"/>
          </a:xfrm>
        </p:spPr>
        <p:txBody>
          <a:bodyPr>
            <a:normAutofit fontScale="92500"/>
          </a:bodyPr>
          <a:lstStyle/>
          <a:p>
            <a:pPr marL="571500" indent="-514350">
              <a:lnSpc>
                <a:spcPct val="150000"/>
              </a:lnSpc>
              <a:buNone/>
            </a:pPr>
            <a:r>
              <a:rPr lang="en-US" sz="3500" dirty="0" err="1" smtClean="0"/>
              <a:t>Langkah-langkah</a:t>
            </a:r>
            <a:r>
              <a:rPr lang="en-US" sz="3500" dirty="0" smtClean="0"/>
              <a:t> </a:t>
            </a:r>
            <a:r>
              <a:rPr lang="en-US" sz="3500" dirty="0" err="1" smtClean="0"/>
              <a:t>pelaksanaan</a:t>
            </a:r>
            <a:r>
              <a:rPr lang="en-US" sz="3500" dirty="0" smtClean="0"/>
              <a:t>: </a:t>
            </a:r>
            <a:endParaRPr lang="en-SG" sz="3500" dirty="0" smtClean="0"/>
          </a:p>
          <a:p>
            <a:pPr marL="971550" lvl="1" indent="-514350">
              <a:lnSpc>
                <a:spcPct val="150000"/>
              </a:lnSpc>
              <a:buFont typeface="+mj-lt"/>
              <a:buAutoNum type="arabicPeriod" startAt="5"/>
            </a:pPr>
            <a:r>
              <a:rPr lang="en-SG" sz="2600" dirty="0" err="1" smtClean="0"/>
              <a:t>Murid-murid</a:t>
            </a:r>
            <a:r>
              <a:rPr lang="en-SG" sz="2600" dirty="0" smtClean="0"/>
              <a:t> </a:t>
            </a:r>
            <a:r>
              <a:rPr lang="en-SG" sz="2600" dirty="0" err="1" smtClean="0"/>
              <a:t>bergilir-gilir</a:t>
            </a:r>
            <a:r>
              <a:rPr lang="en-SG" sz="2600" dirty="0" smtClean="0"/>
              <a:t> </a:t>
            </a:r>
            <a:r>
              <a:rPr lang="en-SG" sz="2600" dirty="0" err="1" smtClean="0"/>
              <a:t>untuk</a:t>
            </a:r>
            <a:r>
              <a:rPr lang="en-SG" sz="2600" dirty="0" smtClean="0"/>
              <a:t> </a:t>
            </a:r>
            <a:r>
              <a:rPr lang="en-SG" sz="2600" dirty="0" err="1" smtClean="0"/>
              <a:t>memberi</a:t>
            </a:r>
            <a:r>
              <a:rPr lang="en-SG" sz="2600" dirty="0" smtClean="0"/>
              <a:t> idea.</a:t>
            </a:r>
            <a:endParaRPr lang="ms-MY" sz="2600" dirty="0" smtClean="0"/>
          </a:p>
          <a:p>
            <a:pPr marL="971550" lvl="1" indent="-514350">
              <a:lnSpc>
                <a:spcPct val="150000"/>
              </a:lnSpc>
              <a:buFont typeface="+mj-lt"/>
              <a:buAutoNum type="arabicPeriod" startAt="5"/>
            </a:pPr>
            <a:r>
              <a:rPr lang="en-SG" sz="2600" dirty="0" err="1" smtClean="0"/>
              <a:t>Selepas</a:t>
            </a:r>
            <a:r>
              <a:rPr lang="en-SG" sz="2600" dirty="0" smtClean="0"/>
              <a:t> </a:t>
            </a:r>
            <a:r>
              <a:rPr lang="en-SG" sz="2600" dirty="0" err="1" smtClean="0"/>
              <a:t>sesi</a:t>
            </a:r>
            <a:r>
              <a:rPr lang="en-SG" sz="2600" dirty="0" smtClean="0"/>
              <a:t> </a:t>
            </a:r>
            <a:r>
              <a:rPr lang="en-SG" sz="2600" dirty="0" err="1" smtClean="0"/>
              <a:t>sumbang</a:t>
            </a:r>
            <a:r>
              <a:rPr lang="en-SG" sz="2600" dirty="0" smtClean="0"/>
              <a:t> saran </a:t>
            </a:r>
            <a:r>
              <a:rPr lang="en-SG" sz="2600" dirty="0" err="1" smtClean="0"/>
              <a:t>tamat</a:t>
            </a:r>
            <a:r>
              <a:rPr lang="en-SG" sz="2600" dirty="0" smtClean="0"/>
              <a:t>, guru </a:t>
            </a:r>
            <a:r>
              <a:rPr lang="en-SG" sz="2600" dirty="0" err="1" smtClean="0"/>
              <a:t>bersama-sama</a:t>
            </a:r>
            <a:r>
              <a:rPr lang="en-SG" sz="2600" dirty="0" smtClean="0"/>
              <a:t> </a:t>
            </a:r>
            <a:r>
              <a:rPr lang="en-SG" sz="2600" dirty="0" err="1" smtClean="0"/>
              <a:t>dengan</a:t>
            </a:r>
            <a:r>
              <a:rPr lang="en-SG" sz="2600" dirty="0" smtClean="0"/>
              <a:t> </a:t>
            </a:r>
            <a:r>
              <a:rPr lang="en-SG" sz="2600" dirty="0" err="1" smtClean="0"/>
              <a:t>murid</a:t>
            </a:r>
            <a:r>
              <a:rPr lang="en-SG" sz="2600" dirty="0" smtClean="0"/>
              <a:t> </a:t>
            </a:r>
            <a:r>
              <a:rPr lang="en-SG" sz="2600" dirty="0" err="1" smtClean="0"/>
              <a:t>menilai</a:t>
            </a:r>
            <a:r>
              <a:rPr lang="en-SG" sz="2600" dirty="0" smtClean="0"/>
              <a:t> idea yang </a:t>
            </a:r>
            <a:r>
              <a:rPr lang="en-SG" sz="2600" dirty="0" err="1" smtClean="0"/>
              <a:t>telah</a:t>
            </a:r>
            <a:r>
              <a:rPr lang="en-SG" sz="2600" dirty="0" smtClean="0"/>
              <a:t> </a:t>
            </a:r>
            <a:r>
              <a:rPr lang="en-SG" sz="2600" dirty="0" err="1" smtClean="0"/>
              <a:t>disumbangkan</a:t>
            </a:r>
            <a:r>
              <a:rPr lang="en-SG" sz="2600" dirty="0" smtClean="0"/>
              <a:t>.</a:t>
            </a:r>
            <a:endParaRPr lang="ms-MY" sz="2600" dirty="0" smtClean="0"/>
          </a:p>
          <a:p>
            <a:pPr marL="971550" lvl="1" indent="-514350">
              <a:lnSpc>
                <a:spcPct val="150000"/>
              </a:lnSpc>
              <a:buFont typeface="+mj-lt"/>
              <a:buAutoNum type="arabicPeriod" startAt="5"/>
            </a:pPr>
            <a:r>
              <a:rPr lang="en-SG" sz="2600" dirty="0" smtClean="0"/>
              <a:t>Idea-idea </a:t>
            </a:r>
            <a:r>
              <a:rPr lang="en-SG" sz="2600" dirty="0" err="1" smtClean="0"/>
              <a:t>dikategorikan</a:t>
            </a:r>
            <a:r>
              <a:rPr lang="en-SG" sz="2600" dirty="0" smtClean="0"/>
              <a:t> </a:t>
            </a:r>
            <a:r>
              <a:rPr lang="en-SG" sz="2600" dirty="0" err="1" smtClean="0"/>
              <a:t>menggunakan</a:t>
            </a:r>
            <a:r>
              <a:rPr lang="en-SG" sz="2600" dirty="0" smtClean="0"/>
              <a:t> </a:t>
            </a:r>
            <a:r>
              <a:rPr lang="en-SG" sz="2600" dirty="0" err="1" smtClean="0"/>
              <a:t>peta</a:t>
            </a:r>
            <a:r>
              <a:rPr lang="en-SG" sz="2600" dirty="0" smtClean="0"/>
              <a:t> </a:t>
            </a:r>
            <a:r>
              <a:rPr lang="en-SG" sz="2600" dirty="0" err="1" smtClean="0"/>
              <a:t>minda</a:t>
            </a:r>
            <a:r>
              <a:rPr lang="en-SG" sz="2600" dirty="0" smtClean="0"/>
              <a:t>.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 startAt="5"/>
            </a:pPr>
            <a:r>
              <a:rPr lang="en-SG" sz="2600" dirty="0" err="1" smtClean="0"/>
              <a:t>Murid-murid</a:t>
            </a:r>
            <a:r>
              <a:rPr lang="en-SG" sz="2600" dirty="0" smtClean="0"/>
              <a:t> </a:t>
            </a:r>
            <a:r>
              <a:rPr lang="en-SG" sz="2600" dirty="0" err="1" smtClean="0"/>
              <a:t>menghasilkan</a:t>
            </a:r>
            <a:r>
              <a:rPr lang="en-SG" sz="2600" dirty="0" smtClean="0"/>
              <a:t> </a:t>
            </a:r>
            <a:r>
              <a:rPr lang="en-SG" sz="2600" dirty="0" err="1" smtClean="0"/>
              <a:t>sebuah</a:t>
            </a:r>
            <a:r>
              <a:rPr lang="en-SG" sz="2600" dirty="0" smtClean="0"/>
              <a:t> </a:t>
            </a:r>
            <a:r>
              <a:rPr lang="en-SG" sz="2600" dirty="0" err="1" smtClean="0"/>
              <a:t>esei</a:t>
            </a:r>
            <a:r>
              <a:rPr lang="en-SG" sz="2600" dirty="0" smtClean="0"/>
              <a:t> </a:t>
            </a:r>
            <a:r>
              <a:rPr lang="en-SG" sz="2600" dirty="0" err="1" smtClean="0"/>
              <a:t>ysng</a:t>
            </a:r>
            <a:r>
              <a:rPr lang="en-SG" sz="2600" dirty="0" smtClean="0"/>
              <a:t> </a:t>
            </a:r>
            <a:r>
              <a:rPr lang="en-SG" sz="2600" dirty="0" err="1" smtClean="0"/>
              <a:t>mengandung</a:t>
            </a:r>
            <a:r>
              <a:rPr lang="en-SG" sz="2600" dirty="0" smtClean="0"/>
              <a:t> </a:t>
            </a:r>
            <a:r>
              <a:rPr lang="en-SG" sz="2600" dirty="0" err="1" smtClean="0"/>
              <a:t>isi-isi</a:t>
            </a:r>
            <a:r>
              <a:rPr lang="en-SG" sz="2600" dirty="0" smtClean="0"/>
              <a:t> </a:t>
            </a:r>
            <a:r>
              <a:rPr lang="en-SG" sz="2600" dirty="0" err="1" smtClean="0"/>
              <a:t>penting</a:t>
            </a:r>
            <a:r>
              <a:rPr lang="en-SG" sz="2600" dirty="0" smtClean="0"/>
              <a:t>, </a:t>
            </a:r>
            <a:r>
              <a:rPr lang="en-SG" sz="2600" dirty="0" err="1" smtClean="0"/>
              <a:t>huraian</a:t>
            </a:r>
            <a:r>
              <a:rPr lang="en-SG" sz="2600" dirty="0" smtClean="0"/>
              <a:t> </a:t>
            </a:r>
            <a:r>
              <a:rPr lang="en-SG" sz="2600" dirty="0" err="1" smtClean="0"/>
              <a:t>dan</a:t>
            </a:r>
            <a:r>
              <a:rPr lang="en-SG" sz="2600" dirty="0" smtClean="0"/>
              <a:t> </a:t>
            </a:r>
            <a:r>
              <a:rPr lang="en-SG" sz="2600" dirty="0" err="1" smtClean="0"/>
              <a:t>contoh</a:t>
            </a:r>
            <a:r>
              <a:rPr lang="en-SG" sz="2600" dirty="0" smtClean="0"/>
              <a:t> yang  </a:t>
            </a:r>
            <a:r>
              <a:rPr lang="en-SG" sz="2600" dirty="0" err="1" smtClean="0"/>
              <a:t>terdapat</a:t>
            </a:r>
            <a:r>
              <a:rPr lang="en-SG" sz="2600" dirty="0" smtClean="0"/>
              <a:t> </a:t>
            </a:r>
            <a:r>
              <a:rPr lang="en-SG" sz="2600" dirty="0" err="1" smtClean="0"/>
              <a:t>pada</a:t>
            </a:r>
            <a:r>
              <a:rPr lang="en-SG" sz="2600" dirty="0" smtClean="0"/>
              <a:t> </a:t>
            </a:r>
            <a:r>
              <a:rPr lang="en-SG" sz="2600" dirty="0" err="1" smtClean="0"/>
              <a:t>peta</a:t>
            </a:r>
            <a:r>
              <a:rPr lang="en-SG" sz="2600" dirty="0" smtClean="0"/>
              <a:t> </a:t>
            </a:r>
            <a:r>
              <a:rPr lang="en-SG" sz="2600" dirty="0" err="1" smtClean="0"/>
              <a:t>minda</a:t>
            </a:r>
            <a:r>
              <a:rPr lang="en-SG" sz="2600" dirty="0" smtClean="0"/>
              <a:t>.</a:t>
            </a:r>
            <a:endParaRPr lang="ms-MY" sz="2600" dirty="0" smtClean="0"/>
          </a:p>
          <a:p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298956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 JULIAN" pitchFamily="2" charset="0"/>
              </a:rPr>
              <a:t>Kaedah: Simulasi</a:t>
            </a:r>
            <a:endParaRPr lang="ms-MY" dirty="0">
              <a:latin typeface="AR JULI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Mempunyai elemen-elemen dunia sebenar dan dapat dibentuk serta dipersembahkan di dalam bilik darjah</a:t>
            </a:r>
          </a:p>
          <a:p>
            <a:r>
              <a:rPr lang="en-US" dirty="0" smtClean="0"/>
              <a:t>Bertujuan: murid mampu menguasai konsep dan implementasi dalam dunia sebenar </a:t>
            </a:r>
          </a:p>
          <a:p>
            <a:r>
              <a:rPr lang="en-US" dirty="0" smtClean="0"/>
              <a:t>Aktiviti berpusatkan murid</a:t>
            </a:r>
          </a:p>
          <a:p>
            <a:r>
              <a:rPr lang="en-US" dirty="0" smtClean="0"/>
              <a:t>Bentuk: Permainan, permasalahan, berbentuk persaingan atau koperatif</a:t>
            </a:r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3272457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ms-MY" dirty="0"/>
          </a:p>
        </p:txBody>
      </p:sp>
      <p:sp>
        <p:nvSpPr>
          <p:cNvPr id="4" name="Rounded Rectangle 3"/>
          <p:cNvSpPr/>
          <p:nvPr/>
        </p:nvSpPr>
        <p:spPr>
          <a:xfrm>
            <a:off x="785786" y="1928802"/>
            <a:ext cx="7715304" cy="3571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/>
              <a:t>Dalam pengajaran model simulasi, terdapat empat fasa iaitu orientasi, latihan peserta, proses simulasi dan perbincangan.</a:t>
            </a:r>
          </a:p>
          <a:p>
            <a:endParaRPr lang="en-US" sz="2800" dirty="0" smtClean="0"/>
          </a:p>
          <a:p>
            <a:pPr algn="r"/>
            <a:r>
              <a:rPr lang="en-US" sz="3200" dirty="0" smtClean="0"/>
              <a:t>Joyce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et al</a:t>
            </a:r>
            <a:r>
              <a:rPr lang="en-US" sz="3200" dirty="0" smtClean="0"/>
              <a:t>., 2011 </a:t>
            </a:r>
            <a:endParaRPr lang="ms-MY" sz="3200" dirty="0"/>
          </a:p>
        </p:txBody>
      </p:sp>
    </p:spTree>
    <p:extLst>
      <p:ext uri="{BB962C8B-B14F-4D97-AF65-F5344CB8AC3E}">
        <p14:creationId xmlns:p14="http://schemas.microsoft.com/office/powerpoint/2010/main" val="4253871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647</Words>
  <Application>Microsoft Office PowerPoint</Application>
  <PresentationFormat>On-screen Show (4:3)</PresentationFormat>
  <Paragraphs>88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EDUP3033  MURID DAN PEMBELAJARAN</vt:lpstr>
      <vt:lpstr>Apakah Itu Sumbang Saran?</vt:lpstr>
      <vt:lpstr>Tujuan</vt:lpstr>
      <vt:lpstr>Prinsip-prinsip Sumbang Saran</vt:lpstr>
      <vt:lpstr>Prosedur Kaedah Pengajaran </vt:lpstr>
      <vt:lpstr>Prosedur Kaedah Pengajaran </vt:lpstr>
      <vt:lpstr>Prosedur Kaedah Pengajaran </vt:lpstr>
      <vt:lpstr>Kaedah: Simulasi</vt:lpstr>
      <vt:lpstr>PowerPoint Presentation</vt:lpstr>
      <vt:lpstr>Fasa 1: Orientasi</vt:lpstr>
      <vt:lpstr>Fasa 2: Latihan Peserta</vt:lpstr>
      <vt:lpstr>Fasa 3: Proses Simulasi</vt:lpstr>
      <vt:lpstr>Fasa 4: Perbincangan</vt:lpstr>
      <vt:lpstr>Contoh-contoh Simulasi</vt:lpstr>
      <vt:lpstr>PowerPoint Presentation</vt:lpstr>
      <vt:lpstr>RUJUKAN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EDUP3033  MURID DAN PEMBELAJARAN</dc:title>
  <dc:creator/>
  <cp:lastModifiedBy>user</cp:lastModifiedBy>
  <cp:revision>4</cp:revision>
  <cp:lastPrinted>2017-04-09T17:17:23Z</cp:lastPrinted>
  <dcterms:created xsi:type="dcterms:W3CDTF">2006-08-16T00:00:00Z</dcterms:created>
  <dcterms:modified xsi:type="dcterms:W3CDTF">2017-04-09T17:21:05Z</dcterms:modified>
</cp:coreProperties>
</file>